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3.xml" ContentType="application/vnd.openxmlformats-officedocument.theme+xml"/>
  <Override PartName="/ppt/slideLayouts/slideLayout30.xml" ContentType="application/vnd.openxmlformats-officedocument.presentationml.slideLayout+xml"/>
  <Override PartName="/ppt/theme/theme4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5.xml" ContentType="application/vnd.openxmlformats-officedocument.theme+xml"/>
  <Override PartName="/ppt/slideLayouts/slideLayout33.xml" ContentType="application/vnd.openxmlformats-officedocument.presentationml.slideLayout+xml"/>
  <Override PartName="/ppt/theme/theme6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7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8.xml" ContentType="application/vnd.openxmlformats-officedocument.theme+xml"/>
  <Override PartName="/ppt/slideLayouts/slideLayout43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65" r:id="rId1"/>
    <p:sldMasterId id="2147483675" r:id="rId2"/>
    <p:sldMasterId id="2147483716" r:id="rId3"/>
    <p:sldMasterId id="2147483705" r:id="rId4"/>
    <p:sldMasterId id="2147483707" r:id="rId5"/>
    <p:sldMasterId id="2147483699" r:id="rId6"/>
    <p:sldMasterId id="2147483688" r:id="rId7"/>
    <p:sldMasterId id="2147483697" r:id="rId8"/>
    <p:sldMasterId id="2147483761" r:id="rId9"/>
  </p:sldMasterIdLst>
  <p:notesMasterIdLst>
    <p:notesMasterId r:id="rId59"/>
  </p:notesMasterIdLst>
  <p:handoutMasterIdLst>
    <p:handoutMasterId r:id="rId60"/>
  </p:handoutMasterIdLst>
  <p:sldIdLst>
    <p:sldId id="268" r:id="rId10"/>
    <p:sldId id="459" r:id="rId11"/>
    <p:sldId id="460" r:id="rId12"/>
    <p:sldId id="897" r:id="rId13"/>
    <p:sldId id="903" r:id="rId14"/>
    <p:sldId id="907" r:id="rId15"/>
    <p:sldId id="904" r:id="rId16"/>
    <p:sldId id="906" r:id="rId17"/>
    <p:sldId id="900" r:id="rId18"/>
    <p:sldId id="908" r:id="rId19"/>
    <p:sldId id="901" r:id="rId20"/>
    <p:sldId id="899" r:id="rId21"/>
    <p:sldId id="905" r:id="rId22"/>
    <p:sldId id="898" r:id="rId23"/>
    <p:sldId id="909" r:id="rId24"/>
    <p:sldId id="910" r:id="rId25"/>
    <p:sldId id="911" r:id="rId26"/>
    <p:sldId id="912" r:id="rId27"/>
    <p:sldId id="914" r:id="rId28"/>
    <p:sldId id="913" r:id="rId29"/>
    <p:sldId id="935" r:id="rId30"/>
    <p:sldId id="915" r:id="rId31"/>
    <p:sldId id="916" r:id="rId32"/>
    <p:sldId id="917" r:id="rId33"/>
    <p:sldId id="920" r:id="rId34"/>
    <p:sldId id="924" r:id="rId35"/>
    <p:sldId id="921" r:id="rId36"/>
    <p:sldId id="923" r:id="rId37"/>
    <p:sldId id="925" r:id="rId38"/>
    <p:sldId id="926" r:id="rId39"/>
    <p:sldId id="947" r:id="rId40"/>
    <p:sldId id="949" r:id="rId41"/>
    <p:sldId id="929" r:id="rId42"/>
    <p:sldId id="928" r:id="rId43"/>
    <p:sldId id="930" r:id="rId44"/>
    <p:sldId id="931" r:id="rId45"/>
    <p:sldId id="932" r:id="rId46"/>
    <p:sldId id="933" r:id="rId47"/>
    <p:sldId id="937" r:id="rId48"/>
    <p:sldId id="939" r:id="rId49"/>
    <p:sldId id="943" r:id="rId50"/>
    <p:sldId id="941" r:id="rId51"/>
    <p:sldId id="942" r:id="rId52"/>
    <p:sldId id="944" r:id="rId53"/>
    <p:sldId id="945" r:id="rId54"/>
    <p:sldId id="946" r:id="rId55"/>
    <p:sldId id="922" r:id="rId56"/>
    <p:sldId id="934" r:id="rId57"/>
    <p:sldId id="896" r:id="rId5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0E557050-7DA0-EC4A-83DC-305F29EA8BCF}">
          <p14:sldIdLst>
            <p14:sldId id="268"/>
            <p14:sldId id="459"/>
            <p14:sldId id="460"/>
            <p14:sldId id="897"/>
            <p14:sldId id="903"/>
            <p14:sldId id="907"/>
            <p14:sldId id="904"/>
            <p14:sldId id="906"/>
            <p14:sldId id="900"/>
            <p14:sldId id="908"/>
            <p14:sldId id="901"/>
            <p14:sldId id="899"/>
            <p14:sldId id="905"/>
            <p14:sldId id="898"/>
            <p14:sldId id="909"/>
            <p14:sldId id="910"/>
            <p14:sldId id="911"/>
            <p14:sldId id="912"/>
            <p14:sldId id="914"/>
            <p14:sldId id="913"/>
            <p14:sldId id="935"/>
            <p14:sldId id="915"/>
            <p14:sldId id="916"/>
            <p14:sldId id="917"/>
            <p14:sldId id="920"/>
            <p14:sldId id="924"/>
            <p14:sldId id="921"/>
            <p14:sldId id="923"/>
            <p14:sldId id="925"/>
            <p14:sldId id="926"/>
            <p14:sldId id="947"/>
            <p14:sldId id="949"/>
            <p14:sldId id="929"/>
            <p14:sldId id="928"/>
            <p14:sldId id="930"/>
            <p14:sldId id="931"/>
            <p14:sldId id="932"/>
            <p14:sldId id="933"/>
            <p14:sldId id="937"/>
            <p14:sldId id="939"/>
            <p14:sldId id="943"/>
            <p14:sldId id="941"/>
            <p14:sldId id="942"/>
            <p14:sldId id="944"/>
            <p14:sldId id="945"/>
            <p14:sldId id="946"/>
            <p14:sldId id="922"/>
            <p14:sldId id="934"/>
            <p14:sldId id="89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tacey Greene" initials="" lastIdx="11" clrIdx="0"/>
  <p:cmAuthor id="1" name="Jason Rodriguez" initials="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notes" clrMode="gray"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01F"/>
    <a:srgbClr val="FFCD3E"/>
    <a:srgbClr val="A5DDD7"/>
    <a:srgbClr val="A3DDD3"/>
    <a:srgbClr val="5AC5DD"/>
    <a:srgbClr val="77E2E5"/>
    <a:srgbClr val="78E5D4"/>
    <a:srgbClr val="8A00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34" autoAdjust="0"/>
    <p:restoredTop sz="93560" autoAdjust="0"/>
  </p:normalViewPr>
  <p:slideViewPr>
    <p:cSldViewPr snapToGrid="0">
      <p:cViewPr varScale="1">
        <p:scale>
          <a:sx n="124" d="100"/>
          <a:sy n="124" d="100"/>
        </p:scale>
        <p:origin x="192" y="5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286944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63" d="100"/>
        <a:sy n="163" d="100"/>
      </p:scale>
      <p:origin x="0" y="0"/>
    </p:cViewPr>
  </p:sorterViewPr>
  <p:notesViewPr>
    <p:cSldViewPr snapToGrid="0" snapToObjects="1">
      <p:cViewPr varScale="1">
        <p:scale>
          <a:sx n="69" d="100"/>
          <a:sy n="69" d="100"/>
        </p:scale>
        <p:origin x="-2192" y="-12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7.xml"/><Relationship Id="rId21" Type="http://schemas.openxmlformats.org/officeDocument/2006/relationships/slide" Target="slides/slide12.xml"/><Relationship Id="rId34" Type="http://schemas.openxmlformats.org/officeDocument/2006/relationships/slide" Target="slides/slide25.xml"/><Relationship Id="rId42" Type="http://schemas.openxmlformats.org/officeDocument/2006/relationships/slide" Target="slides/slide33.xml"/><Relationship Id="rId47" Type="http://schemas.openxmlformats.org/officeDocument/2006/relationships/slide" Target="slides/slide38.xml"/><Relationship Id="rId50" Type="http://schemas.openxmlformats.org/officeDocument/2006/relationships/slide" Target="slides/slide41.xml"/><Relationship Id="rId55" Type="http://schemas.openxmlformats.org/officeDocument/2006/relationships/slide" Target="slides/slide46.xml"/><Relationship Id="rId63" Type="http://schemas.openxmlformats.org/officeDocument/2006/relationships/viewProps" Target="viewProp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7.xml"/><Relationship Id="rId29" Type="http://schemas.openxmlformats.org/officeDocument/2006/relationships/slide" Target="slides/slide20.xml"/><Relationship Id="rId11" Type="http://schemas.openxmlformats.org/officeDocument/2006/relationships/slide" Target="slides/slide2.xml"/><Relationship Id="rId24" Type="http://schemas.openxmlformats.org/officeDocument/2006/relationships/slide" Target="slides/slide15.xml"/><Relationship Id="rId32" Type="http://schemas.openxmlformats.org/officeDocument/2006/relationships/slide" Target="slides/slide23.xml"/><Relationship Id="rId37" Type="http://schemas.openxmlformats.org/officeDocument/2006/relationships/slide" Target="slides/slide28.xml"/><Relationship Id="rId40" Type="http://schemas.openxmlformats.org/officeDocument/2006/relationships/slide" Target="slides/slide31.xml"/><Relationship Id="rId45" Type="http://schemas.openxmlformats.org/officeDocument/2006/relationships/slide" Target="slides/slide36.xml"/><Relationship Id="rId53" Type="http://schemas.openxmlformats.org/officeDocument/2006/relationships/slide" Target="slides/slide44.xml"/><Relationship Id="rId58" Type="http://schemas.openxmlformats.org/officeDocument/2006/relationships/slide" Target="slides/slide49.xml"/><Relationship Id="rId5" Type="http://schemas.openxmlformats.org/officeDocument/2006/relationships/slideMaster" Target="slideMasters/slideMaster5.xml"/><Relationship Id="rId61" Type="http://schemas.openxmlformats.org/officeDocument/2006/relationships/commentAuthors" Target="commentAuthors.xml"/><Relationship Id="rId19" Type="http://schemas.openxmlformats.org/officeDocument/2006/relationships/slide" Target="slides/slide10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slide" Target="slides/slide18.xml"/><Relationship Id="rId30" Type="http://schemas.openxmlformats.org/officeDocument/2006/relationships/slide" Target="slides/slide21.xml"/><Relationship Id="rId35" Type="http://schemas.openxmlformats.org/officeDocument/2006/relationships/slide" Target="slides/slide26.xml"/><Relationship Id="rId43" Type="http://schemas.openxmlformats.org/officeDocument/2006/relationships/slide" Target="slides/slide34.xml"/><Relationship Id="rId48" Type="http://schemas.openxmlformats.org/officeDocument/2006/relationships/slide" Target="slides/slide39.xml"/><Relationship Id="rId56" Type="http://schemas.openxmlformats.org/officeDocument/2006/relationships/slide" Target="slides/slide47.xml"/><Relationship Id="rId64" Type="http://schemas.openxmlformats.org/officeDocument/2006/relationships/theme" Target="theme/theme1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42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slide" Target="slides/slide16.xml"/><Relationship Id="rId33" Type="http://schemas.openxmlformats.org/officeDocument/2006/relationships/slide" Target="slides/slide24.xml"/><Relationship Id="rId38" Type="http://schemas.openxmlformats.org/officeDocument/2006/relationships/slide" Target="slides/slide29.xml"/><Relationship Id="rId46" Type="http://schemas.openxmlformats.org/officeDocument/2006/relationships/slide" Target="slides/slide37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1.xml"/><Relationship Id="rId41" Type="http://schemas.openxmlformats.org/officeDocument/2006/relationships/slide" Target="slides/slide32.xml"/><Relationship Id="rId54" Type="http://schemas.openxmlformats.org/officeDocument/2006/relationships/slide" Target="slides/slide45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slide" Target="slides/slide19.xml"/><Relationship Id="rId36" Type="http://schemas.openxmlformats.org/officeDocument/2006/relationships/slide" Target="slides/slide27.xml"/><Relationship Id="rId49" Type="http://schemas.openxmlformats.org/officeDocument/2006/relationships/slide" Target="slides/slide40.xml"/><Relationship Id="rId57" Type="http://schemas.openxmlformats.org/officeDocument/2006/relationships/slide" Target="slides/slide48.xml"/><Relationship Id="rId10" Type="http://schemas.openxmlformats.org/officeDocument/2006/relationships/slide" Target="slides/slide1.xml"/><Relationship Id="rId31" Type="http://schemas.openxmlformats.org/officeDocument/2006/relationships/slide" Target="slides/slide22.xml"/><Relationship Id="rId44" Type="http://schemas.openxmlformats.org/officeDocument/2006/relationships/slide" Target="slides/slide35.xml"/><Relationship Id="rId52" Type="http://schemas.openxmlformats.org/officeDocument/2006/relationships/slide" Target="slides/slide43.xml"/><Relationship Id="rId60" Type="http://schemas.openxmlformats.org/officeDocument/2006/relationships/handoutMaster" Target="handoutMasters/handoutMaster1.xml"/><Relationship Id="rId65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39" Type="http://schemas.openxmlformats.org/officeDocument/2006/relationships/slide" Target="slides/slide3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F34FE55-2EBF-494A-A6C3-365892C1D1A9}" type="doc">
      <dgm:prSet loTypeId="urn:microsoft.com/office/officeart/2005/8/layout/hierarchy2" loCatId="" qsTypeId="urn:microsoft.com/office/officeart/2005/8/quickstyle/simple4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BA497DB5-6A4F-554C-82DF-90F1EC25A585}">
      <dgm:prSet phldrT="[Text]"/>
      <dgm:spPr/>
      <dgm:t>
        <a:bodyPr/>
        <a:lstStyle/>
        <a:p>
          <a:r>
            <a:rPr lang="en-US" dirty="0"/>
            <a:t>MyAppDir/ </a:t>
          </a:r>
        </a:p>
      </dgm:t>
    </dgm:pt>
    <dgm:pt modelId="{5AE086CF-8314-644D-82EE-0D230CC62B54}" type="parTrans" cxnId="{2A4169AC-EDC5-BC41-A550-6D34F8C24F21}">
      <dgm:prSet/>
      <dgm:spPr/>
      <dgm:t>
        <a:bodyPr/>
        <a:lstStyle/>
        <a:p>
          <a:endParaRPr lang="en-US"/>
        </a:p>
      </dgm:t>
    </dgm:pt>
    <dgm:pt modelId="{729EEA25-2459-B040-BC57-C6F15EE5CFD3}" type="sibTrans" cxnId="{2A4169AC-EDC5-BC41-A550-6D34F8C24F21}">
      <dgm:prSet/>
      <dgm:spPr/>
      <dgm:t>
        <a:bodyPr/>
        <a:lstStyle/>
        <a:p>
          <a:endParaRPr lang="en-US"/>
        </a:p>
      </dgm:t>
    </dgm:pt>
    <dgm:pt modelId="{AE72F7B7-2502-FF47-85F1-11DDBA1C5AF7}">
      <dgm:prSet phldrT="[Text]"/>
      <dgm:spPr/>
      <dgm:t>
        <a:bodyPr/>
        <a:lstStyle/>
        <a:p>
          <a:r>
            <a:rPr lang="en-US" dirty="0"/>
            <a:t>templates/</a:t>
          </a:r>
        </a:p>
      </dgm:t>
    </dgm:pt>
    <dgm:pt modelId="{045F25CB-B63E-B244-96D1-3FD42D0E7764}" type="parTrans" cxnId="{48C4EDC1-7ED1-4140-8D33-C720C43AFECE}">
      <dgm:prSet/>
      <dgm:spPr/>
      <dgm:t>
        <a:bodyPr/>
        <a:lstStyle/>
        <a:p>
          <a:endParaRPr lang="en-US" dirty="0"/>
        </a:p>
      </dgm:t>
    </dgm:pt>
    <dgm:pt modelId="{BE2DCBD5-49DE-684E-A114-5C4BE2AD3A55}" type="sibTrans" cxnId="{48C4EDC1-7ED1-4140-8D33-C720C43AFECE}">
      <dgm:prSet/>
      <dgm:spPr/>
      <dgm:t>
        <a:bodyPr/>
        <a:lstStyle/>
        <a:p>
          <a:endParaRPr lang="en-US"/>
        </a:p>
      </dgm:t>
    </dgm:pt>
    <dgm:pt modelId="{F4CF597A-2061-9145-9B23-E2FB7CF26CB6}">
      <dgm:prSet phldrT="[Text]"/>
      <dgm:spPr/>
      <dgm:t>
        <a:bodyPr/>
        <a:lstStyle/>
        <a:p>
          <a:r>
            <a:rPr lang="en-US" dirty="0"/>
            <a:t>base.html</a:t>
          </a:r>
        </a:p>
      </dgm:t>
    </dgm:pt>
    <dgm:pt modelId="{98D266EA-D476-6340-A727-0039BA83E2D8}" type="parTrans" cxnId="{ABCFD214-7051-9F4D-B66D-8803E8D824DC}">
      <dgm:prSet/>
      <dgm:spPr/>
      <dgm:t>
        <a:bodyPr/>
        <a:lstStyle/>
        <a:p>
          <a:endParaRPr lang="en-US" dirty="0"/>
        </a:p>
      </dgm:t>
    </dgm:pt>
    <dgm:pt modelId="{218488E5-8435-AD49-A5D1-160830F9A0C8}" type="sibTrans" cxnId="{ABCFD214-7051-9F4D-B66D-8803E8D824DC}">
      <dgm:prSet/>
      <dgm:spPr/>
      <dgm:t>
        <a:bodyPr/>
        <a:lstStyle/>
        <a:p>
          <a:endParaRPr lang="en-US"/>
        </a:p>
      </dgm:t>
    </dgm:pt>
    <dgm:pt modelId="{BB120BB9-EA99-C74D-BFA4-FC32D79B46AB}">
      <dgm:prSet phldrT="[Text]"/>
      <dgm:spPr/>
      <dgm:t>
        <a:bodyPr/>
        <a:lstStyle/>
        <a:p>
          <a:r>
            <a:rPr lang="en-US" dirty="0"/>
            <a:t>template1.html</a:t>
          </a:r>
        </a:p>
      </dgm:t>
    </dgm:pt>
    <dgm:pt modelId="{5F1C1A6B-0D88-EB41-9857-2A1B63A651CC}" type="parTrans" cxnId="{7A867400-0517-064F-8160-D007A4EF9DC4}">
      <dgm:prSet/>
      <dgm:spPr/>
      <dgm:t>
        <a:bodyPr/>
        <a:lstStyle/>
        <a:p>
          <a:endParaRPr lang="en-US" dirty="0"/>
        </a:p>
      </dgm:t>
    </dgm:pt>
    <dgm:pt modelId="{45123608-FDEC-3544-8BBF-645698615383}" type="sibTrans" cxnId="{7A867400-0517-064F-8160-D007A4EF9DC4}">
      <dgm:prSet/>
      <dgm:spPr/>
      <dgm:t>
        <a:bodyPr/>
        <a:lstStyle/>
        <a:p>
          <a:endParaRPr lang="en-US"/>
        </a:p>
      </dgm:t>
    </dgm:pt>
    <dgm:pt modelId="{6EF6F521-06F7-9B4A-8EA6-C588294FF757}">
      <dgm:prSet phldrT="[Text]"/>
      <dgm:spPr/>
      <dgm:t>
        <a:bodyPr/>
        <a:lstStyle/>
        <a:p>
          <a:r>
            <a:rPr lang="en-US" dirty="0"/>
            <a:t>static/</a:t>
          </a:r>
        </a:p>
      </dgm:t>
    </dgm:pt>
    <dgm:pt modelId="{16FBF598-202B-0D43-9A6F-50A2B45F777E}" type="parTrans" cxnId="{5F753F5A-5F47-8F44-8A60-73DAFF4EF40D}">
      <dgm:prSet/>
      <dgm:spPr/>
      <dgm:t>
        <a:bodyPr/>
        <a:lstStyle/>
        <a:p>
          <a:endParaRPr lang="en-US" dirty="0"/>
        </a:p>
      </dgm:t>
    </dgm:pt>
    <dgm:pt modelId="{28056F9C-4860-7049-9ACD-310B648C764B}" type="sibTrans" cxnId="{5F753F5A-5F47-8F44-8A60-73DAFF4EF40D}">
      <dgm:prSet/>
      <dgm:spPr/>
      <dgm:t>
        <a:bodyPr/>
        <a:lstStyle/>
        <a:p>
          <a:endParaRPr lang="en-US"/>
        </a:p>
      </dgm:t>
    </dgm:pt>
    <dgm:pt modelId="{556F72F9-C915-BB4A-975D-286D97F08BE9}">
      <dgm:prSet phldrT="[Text]"/>
      <dgm:spPr/>
      <dgm:t>
        <a:bodyPr/>
        <a:lstStyle/>
        <a:p>
          <a:r>
            <a:rPr lang="en-US" dirty="0"/>
            <a:t>scripts</a:t>
          </a:r>
        </a:p>
      </dgm:t>
    </dgm:pt>
    <dgm:pt modelId="{F3E70F6D-8EC8-B944-8BE6-86613D0D61D1}" type="parTrans" cxnId="{668C66A8-0720-1244-8090-E7CB6D343EB8}">
      <dgm:prSet/>
      <dgm:spPr/>
      <dgm:t>
        <a:bodyPr/>
        <a:lstStyle/>
        <a:p>
          <a:endParaRPr lang="en-US" dirty="0"/>
        </a:p>
      </dgm:t>
    </dgm:pt>
    <dgm:pt modelId="{FE7C40B8-FA38-1F42-A6B4-EF68186BE1C3}" type="sibTrans" cxnId="{668C66A8-0720-1244-8090-E7CB6D343EB8}">
      <dgm:prSet/>
      <dgm:spPr/>
      <dgm:t>
        <a:bodyPr/>
        <a:lstStyle/>
        <a:p>
          <a:endParaRPr lang="en-US"/>
        </a:p>
      </dgm:t>
    </dgm:pt>
    <dgm:pt modelId="{EF84C242-61A0-A344-B3D4-3B4C7FBD3BB8}">
      <dgm:prSet phldrT="[Text]"/>
      <dgm:spPr/>
      <dgm:t>
        <a:bodyPr/>
        <a:lstStyle/>
        <a:p>
          <a:r>
            <a:rPr lang="en-US" dirty="0"/>
            <a:t>my_program.py</a:t>
          </a:r>
        </a:p>
      </dgm:t>
    </dgm:pt>
    <dgm:pt modelId="{2700A854-C085-144A-894A-B4AF3BA158D5}" type="parTrans" cxnId="{055E2BDE-B2D4-934C-A8A9-8781796DC033}">
      <dgm:prSet/>
      <dgm:spPr/>
      <dgm:t>
        <a:bodyPr/>
        <a:lstStyle/>
        <a:p>
          <a:endParaRPr lang="en-US" dirty="0"/>
        </a:p>
      </dgm:t>
    </dgm:pt>
    <dgm:pt modelId="{06706A69-2F12-D547-A692-623DE446F722}" type="sibTrans" cxnId="{055E2BDE-B2D4-934C-A8A9-8781796DC033}">
      <dgm:prSet/>
      <dgm:spPr/>
      <dgm:t>
        <a:bodyPr/>
        <a:lstStyle/>
        <a:p>
          <a:endParaRPr lang="en-US"/>
        </a:p>
      </dgm:t>
    </dgm:pt>
    <dgm:pt modelId="{02C1D7AE-58FD-2140-B14E-4C1BD5121C62}">
      <dgm:prSet phldrT="[Text]"/>
      <dgm:spPr/>
      <dgm:t>
        <a:bodyPr/>
        <a:lstStyle/>
        <a:p>
          <a:r>
            <a:rPr lang="en-US" dirty="0"/>
            <a:t>template2.html</a:t>
          </a:r>
        </a:p>
      </dgm:t>
    </dgm:pt>
    <dgm:pt modelId="{E6E1EA7A-1EC6-4C42-A4FB-AF207C995CEC}" type="parTrans" cxnId="{D0DB0DC0-7A96-CD45-8A9B-7112BDC8135B}">
      <dgm:prSet/>
      <dgm:spPr/>
      <dgm:t>
        <a:bodyPr/>
        <a:lstStyle/>
        <a:p>
          <a:endParaRPr lang="en-US" dirty="0"/>
        </a:p>
      </dgm:t>
    </dgm:pt>
    <dgm:pt modelId="{40E93586-5007-F045-8A23-E0F15161EB16}" type="sibTrans" cxnId="{D0DB0DC0-7A96-CD45-8A9B-7112BDC8135B}">
      <dgm:prSet/>
      <dgm:spPr/>
      <dgm:t>
        <a:bodyPr/>
        <a:lstStyle/>
        <a:p>
          <a:endParaRPr lang="en-US"/>
        </a:p>
      </dgm:t>
    </dgm:pt>
    <dgm:pt modelId="{74FDD1C7-B23E-644E-A16D-5CBFDACEC11A}">
      <dgm:prSet phldrT="[Text]"/>
      <dgm:spPr/>
      <dgm:t>
        <a:bodyPr/>
        <a:lstStyle/>
        <a:p>
          <a:r>
            <a:rPr lang="en-US" dirty="0"/>
            <a:t>styles</a:t>
          </a:r>
        </a:p>
      </dgm:t>
    </dgm:pt>
    <dgm:pt modelId="{CC58D6B2-5696-2D40-A4A1-5CC715FB4136}" type="parTrans" cxnId="{76CB82EE-70E5-5344-96BC-65552A3F5535}">
      <dgm:prSet/>
      <dgm:spPr/>
      <dgm:t>
        <a:bodyPr/>
        <a:lstStyle/>
        <a:p>
          <a:endParaRPr lang="en-US" dirty="0"/>
        </a:p>
      </dgm:t>
    </dgm:pt>
    <dgm:pt modelId="{A56CD1AD-1357-D046-9054-23A091A1E085}" type="sibTrans" cxnId="{76CB82EE-70E5-5344-96BC-65552A3F5535}">
      <dgm:prSet/>
      <dgm:spPr/>
      <dgm:t>
        <a:bodyPr/>
        <a:lstStyle/>
        <a:p>
          <a:endParaRPr lang="en-US"/>
        </a:p>
      </dgm:t>
    </dgm:pt>
    <dgm:pt modelId="{E4B63A74-8DBE-7F44-B50A-A484418E61E2}">
      <dgm:prSet phldrT="[Text]"/>
      <dgm:spPr/>
      <dgm:t>
        <a:bodyPr/>
        <a:lstStyle/>
        <a:p>
          <a:r>
            <a:rPr lang="en-US" dirty="0"/>
            <a:t>my_css.css</a:t>
          </a:r>
        </a:p>
      </dgm:t>
    </dgm:pt>
    <dgm:pt modelId="{FE2EBDAD-6BFD-0246-850B-02BA40E59CC5}" type="parTrans" cxnId="{A4E3E888-7DF5-8F43-BFE3-86807656FD08}">
      <dgm:prSet/>
      <dgm:spPr/>
      <dgm:t>
        <a:bodyPr/>
        <a:lstStyle/>
        <a:p>
          <a:endParaRPr lang="en-US" dirty="0"/>
        </a:p>
      </dgm:t>
    </dgm:pt>
    <dgm:pt modelId="{1FA0901C-9986-3440-9FE4-19F13258341F}" type="sibTrans" cxnId="{A4E3E888-7DF5-8F43-BFE3-86807656FD08}">
      <dgm:prSet/>
      <dgm:spPr/>
      <dgm:t>
        <a:bodyPr/>
        <a:lstStyle/>
        <a:p>
          <a:endParaRPr lang="en-US"/>
        </a:p>
      </dgm:t>
    </dgm:pt>
    <dgm:pt modelId="{181EA9C5-09D1-4B40-B03E-CE588101A904}">
      <dgm:prSet phldrT="[Text]"/>
      <dgm:spPr/>
      <dgm:t>
        <a:bodyPr/>
        <a:lstStyle/>
        <a:p>
          <a:r>
            <a:rPr lang="en-US" dirty="0" err="1"/>
            <a:t>my_script.js</a:t>
          </a:r>
          <a:endParaRPr lang="en-US" dirty="0"/>
        </a:p>
      </dgm:t>
    </dgm:pt>
    <dgm:pt modelId="{D2953A91-B833-4C4F-BBC7-53D2E0ECEEDA}" type="parTrans" cxnId="{F034EDDF-15C1-7A46-A7B2-1EFDE87F0344}">
      <dgm:prSet/>
      <dgm:spPr/>
      <dgm:t>
        <a:bodyPr/>
        <a:lstStyle/>
        <a:p>
          <a:endParaRPr lang="en-US" dirty="0"/>
        </a:p>
      </dgm:t>
    </dgm:pt>
    <dgm:pt modelId="{D934AE5E-4147-1A43-BED9-50B2D3877F0A}" type="sibTrans" cxnId="{F034EDDF-15C1-7A46-A7B2-1EFDE87F0344}">
      <dgm:prSet/>
      <dgm:spPr/>
      <dgm:t>
        <a:bodyPr/>
        <a:lstStyle/>
        <a:p>
          <a:endParaRPr lang="en-US"/>
        </a:p>
      </dgm:t>
    </dgm:pt>
    <dgm:pt modelId="{B9C7BBCF-43A8-AB4F-8084-36C49128422D}" type="pres">
      <dgm:prSet presAssocID="{EF34FE55-2EBF-494A-A6C3-365892C1D1A9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8CF0BBE6-9153-5D45-9285-58B9875F88B5}" type="pres">
      <dgm:prSet presAssocID="{BA497DB5-6A4F-554C-82DF-90F1EC25A585}" presName="root1" presStyleCnt="0"/>
      <dgm:spPr/>
    </dgm:pt>
    <dgm:pt modelId="{DEA1B782-8223-894C-892F-F0FEF894FC30}" type="pres">
      <dgm:prSet presAssocID="{BA497DB5-6A4F-554C-82DF-90F1EC25A585}" presName="LevelOneTextNode" presStyleLbl="node0" presStyleIdx="0" presStyleCnt="1">
        <dgm:presLayoutVars>
          <dgm:chPref val="3"/>
        </dgm:presLayoutVars>
      </dgm:prSet>
      <dgm:spPr/>
    </dgm:pt>
    <dgm:pt modelId="{CC15C505-D41C-1D49-B743-824964ECBE6C}" type="pres">
      <dgm:prSet presAssocID="{BA497DB5-6A4F-554C-82DF-90F1EC25A585}" presName="level2hierChild" presStyleCnt="0"/>
      <dgm:spPr/>
    </dgm:pt>
    <dgm:pt modelId="{A8AFE1F3-2144-C34F-9E11-B9EC093390CF}" type="pres">
      <dgm:prSet presAssocID="{16FBF598-202B-0D43-9A6F-50A2B45F777E}" presName="conn2-1" presStyleLbl="parChTrans1D2" presStyleIdx="0" presStyleCnt="3"/>
      <dgm:spPr/>
    </dgm:pt>
    <dgm:pt modelId="{622BF1AC-98FE-1C49-B4E5-5AA1686D8C00}" type="pres">
      <dgm:prSet presAssocID="{16FBF598-202B-0D43-9A6F-50A2B45F777E}" presName="connTx" presStyleLbl="parChTrans1D2" presStyleIdx="0" presStyleCnt="3"/>
      <dgm:spPr/>
    </dgm:pt>
    <dgm:pt modelId="{3BE51B28-BF5F-674A-8EC5-61A1BC890BBA}" type="pres">
      <dgm:prSet presAssocID="{6EF6F521-06F7-9B4A-8EA6-C588294FF757}" presName="root2" presStyleCnt="0"/>
      <dgm:spPr/>
    </dgm:pt>
    <dgm:pt modelId="{A92318DD-DCD6-F94B-A252-8E0CA1D7CA3D}" type="pres">
      <dgm:prSet presAssocID="{6EF6F521-06F7-9B4A-8EA6-C588294FF757}" presName="LevelTwoTextNode" presStyleLbl="node2" presStyleIdx="0" presStyleCnt="3">
        <dgm:presLayoutVars>
          <dgm:chPref val="3"/>
        </dgm:presLayoutVars>
      </dgm:prSet>
      <dgm:spPr/>
    </dgm:pt>
    <dgm:pt modelId="{C268E788-1C70-E649-A417-F6CB1AC81393}" type="pres">
      <dgm:prSet presAssocID="{6EF6F521-06F7-9B4A-8EA6-C588294FF757}" presName="level3hierChild" presStyleCnt="0"/>
      <dgm:spPr/>
    </dgm:pt>
    <dgm:pt modelId="{128BDC56-AE1E-7647-8317-54701AA745D0}" type="pres">
      <dgm:prSet presAssocID="{F3E70F6D-8EC8-B944-8BE6-86613D0D61D1}" presName="conn2-1" presStyleLbl="parChTrans1D3" presStyleIdx="0" presStyleCnt="5"/>
      <dgm:spPr/>
    </dgm:pt>
    <dgm:pt modelId="{63624E1B-479A-424D-A193-9FAD185788C5}" type="pres">
      <dgm:prSet presAssocID="{F3E70F6D-8EC8-B944-8BE6-86613D0D61D1}" presName="connTx" presStyleLbl="parChTrans1D3" presStyleIdx="0" presStyleCnt="5"/>
      <dgm:spPr/>
    </dgm:pt>
    <dgm:pt modelId="{542FF6EE-F2DA-5A44-87EF-1921B3B77142}" type="pres">
      <dgm:prSet presAssocID="{556F72F9-C915-BB4A-975D-286D97F08BE9}" presName="root2" presStyleCnt="0"/>
      <dgm:spPr/>
    </dgm:pt>
    <dgm:pt modelId="{E169D8E0-B23C-A941-B8D6-033D8C313B7A}" type="pres">
      <dgm:prSet presAssocID="{556F72F9-C915-BB4A-975D-286D97F08BE9}" presName="LevelTwoTextNode" presStyleLbl="node3" presStyleIdx="0" presStyleCnt="5">
        <dgm:presLayoutVars>
          <dgm:chPref val="3"/>
        </dgm:presLayoutVars>
      </dgm:prSet>
      <dgm:spPr/>
    </dgm:pt>
    <dgm:pt modelId="{910B9341-36E2-7C44-AAB3-CAA0AB7EBE4E}" type="pres">
      <dgm:prSet presAssocID="{556F72F9-C915-BB4A-975D-286D97F08BE9}" presName="level3hierChild" presStyleCnt="0"/>
      <dgm:spPr/>
    </dgm:pt>
    <dgm:pt modelId="{A33BE7FF-F34E-DE4B-82B9-A189BAEDD114}" type="pres">
      <dgm:prSet presAssocID="{D2953A91-B833-4C4F-BBC7-53D2E0ECEEDA}" presName="conn2-1" presStyleLbl="parChTrans1D4" presStyleIdx="0" presStyleCnt="2"/>
      <dgm:spPr/>
    </dgm:pt>
    <dgm:pt modelId="{BF532BF2-EFCB-7E41-8ED1-4B44EFC5283C}" type="pres">
      <dgm:prSet presAssocID="{D2953A91-B833-4C4F-BBC7-53D2E0ECEEDA}" presName="connTx" presStyleLbl="parChTrans1D4" presStyleIdx="0" presStyleCnt="2"/>
      <dgm:spPr/>
    </dgm:pt>
    <dgm:pt modelId="{130A3CFE-7046-364A-8023-D4097D8D89AF}" type="pres">
      <dgm:prSet presAssocID="{181EA9C5-09D1-4B40-B03E-CE588101A904}" presName="root2" presStyleCnt="0"/>
      <dgm:spPr/>
    </dgm:pt>
    <dgm:pt modelId="{0DF06B37-4FD3-134D-84A1-50FE1E63A1E5}" type="pres">
      <dgm:prSet presAssocID="{181EA9C5-09D1-4B40-B03E-CE588101A904}" presName="LevelTwoTextNode" presStyleLbl="node4" presStyleIdx="0" presStyleCnt="2">
        <dgm:presLayoutVars>
          <dgm:chPref val="3"/>
        </dgm:presLayoutVars>
      </dgm:prSet>
      <dgm:spPr/>
    </dgm:pt>
    <dgm:pt modelId="{7BDA5287-4590-8246-8C26-9D8177ADAF22}" type="pres">
      <dgm:prSet presAssocID="{181EA9C5-09D1-4B40-B03E-CE588101A904}" presName="level3hierChild" presStyleCnt="0"/>
      <dgm:spPr/>
    </dgm:pt>
    <dgm:pt modelId="{E5D752C7-32B1-7B47-A4F0-22F1248ABFBA}" type="pres">
      <dgm:prSet presAssocID="{CC58D6B2-5696-2D40-A4A1-5CC715FB4136}" presName="conn2-1" presStyleLbl="parChTrans1D3" presStyleIdx="1" presStyleCnt="5"/>
      <dgm:spPr/>
    </dgm:pt>
    <dgm:pt modelId="{D7D716F4-C658-A945-A10E-5B715A87AC13}" type="pres">
      <dgm:prSet presAssocID="{CC58D6B2-5696-2D40-A4A1-5CC715FB4136}" presName="connTx" presStyleLbl="parChTrans1D3" presStyleIdx="1" presStyleCnt="5"/>
      <dgm:spPr/>
    </dgm:pt>
    <dgm:pt modelId="{A15EF65E-248A-9A48-BC85-30C566F29888}" type="pres">
      <dgm:prSet presAssocID="{74FDD1C7-B23E-644E-A16D-5CBFDACEC11A}" presName="root2" presStyleCnt="0"/>
      <dgm:spPr/>
    </dgm:pt>
    <dgm:pt modelId="{A2404F12-7AFD-2945-94E5-A8C355AC5E51}" type="pres">
      <dgm:prSet presAssocID="{74FDD1C7-B23E-644E-A16D-5CBFDACEC11A}" presName="LevelTwoTextNode" presStyleLbl="node3" presStyleIdx="1" presStyleCnt="5">
        <dgm:presLayoutVars>
          <dgm:chPref val="3"/>
        </dgm:presLayoutVars>
      </dgm:prSet>
      <dgm:spPr/>
    </dgm:pt>
    <dgm:pt modelId="{5A802F54-6AE1-9D49-930F-4242C25916FE}" type="pres">
      <dgm:prSet presAssocID="{74FDD1C7-B23E-644E-A16D-5CBFDACEC11A}" presName="level3hierChild" presStyleCnt="0"/>
      <dgm:spPr/>
    </dgm:pt>
    <dgm:pt modelId="{DB72C7DE-686E-974A-8819-7E532CEB3EEB}" type="pres">
      <dgm:prSet presAssocID="{FE2EBDAD-6BFD-0246-850B-02BA40E59CC5}" presName="conn2-1" presStyleLbl="parChTrans1D4" presStyleIdx="1" presStyleCnt="2"/>
      <dgm:spPr/>
    </dgm:pt>
    <dgm:pt modelId="{EFF13B34-5737-D14F-9052-5424552AF569}" type="pres">
      <dgm:prSet presAssocID="{FE2EBDAD-6BFD-0246-850B-02BA40E59CC5}" presName="connTx" presStyleLbl="parChTrans1D4" presStyleIdx="1" presStyleCnt="2"/>
      <dgm:spPr/>
    </dgm:pt>
    <dgm:pt modelId="{4F2C2716-5543-8541-9710-528E6BAA0870}" type="pres">
      <dgm:prSet presAssocID="{E4B63A74-8DBE-7F44-B50A-A484418E61E2}" presName="root2" presStyleCnt="0"/>
      <dgm:spPr/>
    </dgm:pt>
    <dgm:pt modelId="{A69DACE6-E85A-424F-850A-8CE50AB76BAD}" type="pres">
      <dgm:prSet presAssocID="{E4B63A74-8DBE-7F44-B50A-A484418E61E2}" presName="LevelTwoTextNode" presStyleLbl="node4" presStyleIdx="1" presStyleCnt="2">
        <dgm:presLayoutVars>
          <dgm:chPref val="3"/>
        </dgm:presLayoutVars>
      </dgm:prSet>
      <dgm:spPr/>
    </dgm:pt>
    <dgm:pt modelId="{68FD0C7F-BEC8-3345-811B-981459500286}" type="pres">
      <dgm:prSet presAssocID="{E4B63A74-8DBE-7F44-B50A-A484418E61E2}" presName="level3hierChild" presStyleCnt="0"/>
      <dgm:spPr/>
    </dgm:pt>
    <dgm:pt modelId="{B1034A49-D8D4-574A-A638-80598C04E4D9}" type="pres">
      <dgm:prSet presAssocID="{045F25CB-B63E-B244-96D1-3FD42D0E7764}" presName="conn2-1" presStyleLbl="parChTrans1D2" presStyleIdx="1" presStyleCnt="3"/>
      <dgm:spPr/>
    </dgm:pt>
    <dgm:pt modelId="{F70AC4F2-C55B-3143-B142-3D42D9F02C73}" type="pres">
      <dgm:prSet presAssocID="{045F25CB-B63E-B244-96D1-3FD42D0E7764}" presName="connTx" presStyleLbl="parChTrans1D2" presStyleIdx="1" presStyleCnt="3"/>
      <dgm:spPr/>
    </dgm:pt>
    <dgm:pt modelId="{353F3053-4CDE-0045-95EA-4414E9744A1A}" type="pres">
      <dgm:prSet presAssocID="{AE72F7B7-2502-FF47-85F1-11DDBA1C5AF7}" presName="root2" presStyleCnt="0"/>
      <dgm:spPr/>
    </dgm:pt>
    <dgm:pt modelId="{90DC5A4E-4FC4-804B-A2E3-12E279B05232}" type="pres">
      <dgm:prSet presAssocID="{AE72F7B7-2502-FF47-85F1-11DDBA1C5AF7}" presName="LevelTwoTextNode" presStyleLbl="node2" presStyleIdx="1" presStyleCnt="3">
        <dgm:presLayoutVars>
          <dgm:chPref val="3"/>
        </dgm:presLayoutVars>
      </dgm:prSet>
      <dgm:spPr/>
    </dgm:pt>
    <dgm:pt modelId="{722D11D7-1798-954F-BE39-0D06BE305D44}" type="pres">
      <dgm:prSet presAssocID="{AE72F7B7-2502-FF47-85F1-11DDBA1C5AF7}" presName="level3hierChild" presStyleCnt="0"/>
      <dgm:spPr/>
    </dgm:pt>
    <dgm:pt modelId="{82EAD598-BE3E-F344-A1F1-86DBD836EAF8}" type="pres">
      <dgm:prSet presAssocID="{98D266EA-D476-6340-A727-0039BA83E2D8}" presName="conn2-1" presStyleLbl="parChTrans1D3" presStyleIdx="2" presStyleCnt="5"/>
      <dgm:spPr/>
    </dgm:pt>
    <dgm:pt modelId="{DAAAA511-6075-2F4E-B4F7-4E2212926072}" type="pres">
      <dgm:prSet presAssocID="{98D266EA-D476-6340-A727-0039BA83E2D8}" presName="connTx" presStyleLbl="parChTrans1D3" presStyleIdx="2" presStyleCnt="5"/>
      <dgm:spPr/>
    </dgm:pt>
    <dgm:pt modelId="{1BB120C1-F3E9-BC47-8D0A-8E7B3C73140D}" type="pres">
      <dgm:prSet presAssocID="{F4CF597A-2061-9145-9B23-E2FB7CF26CB6}" presName="root2" presStyleCnt="0"/>
      <dgm:spPr/>
    </dgm:pt>
    <dgm:pt modelId="{35BEE511-AF63-B742-8909-C686124EBAD1}" type="pres">
      <dgm:prSet presAssocID="{F4CF597A-2061-9145-9B23-E2FB7CF26CB6}" presName="LevelTwoTextNode" presStyleLbl="node3" presStyleIdx="2" presStyleCnt="5">
        <dgm:presLayoutVars>
          <dgm:chPref val="3"/>
        </dgm:presLayoutVars>
      </dgm:prSet>
      <dgm:spPr/>
    </dgm:pt>
    <dgm:pt modelId="{D45A9552-B814-D34C-9579-1BFA1426F216}" type="pres">
      <dgm:prSet presAssocID="{F4CF597A-2061-9145-9B23-E2FB7CF26CB6}" presName="level3hierChild" presStyleCnt="0"/>
      <dgm:spPr/>
    </dgm:pt>
    <dgm:pt modelId="{910FE633-299E-C149-A220-8C5A52348F70}" type="pres">
      <dgm:prSet presAssocID="{5F1C1A6B-0D88-EB41-9857-2A1B63A651CC}" presName="conn2-1" presStyleLbl="parChTrans1D3" presStyleIdx="3" presStyleCnt="5"/>
      <dgm:spPr/>
    </dgm:pt>
    <dgm:pt modelId="{5C34B5E1-71D8-7C4F-9E5E-245065C1EEB7}" type="pres">
      <dgm:prSet presAssocID="{5F1C1A6B-0D88-EB41-9857-2A1B63A651CC}" presName="connTx" presStyleLbl="parChTrans1D3" presStyleIdx="3" presStyleCnt="5"/>
      <dgm:spPr/>
    </dgm:pt>
    <dgm:pt modelId="{DD2567EE-0EA9-4E4B-BC2F-6F8EAFA9A139}" type="pres">
      <dgm:prSet presAssocID="{BB120BB9-EA99-C74D-BFA4-FC32D79B46AB}" presName="root2" presStyleCnt="0"/>
      <dgm:spPr/>
    </dgm:pt>
    <dgm:pt modelId="{21A75371-AC03-D24E-ADED-2000F0D32FDC}" type="pres">
      <dgm:prSet presAssocID="{BB120BB9-EA99-C74D-BFA4-FC32D79B46AB}" presName="LevelTwoTextNode" presStyleLbl="node3" presStyleIdx="3" presStyleCnt="5">
        <dgm:presLayoutVars>
          <dgm:chPref val="3"/>
        </dgm:presLayoutVars>
      </dgm:prSet>
      <dgm:spPr/>
    </dgm:pt>
    <dgm:pt modelId="{26E6D7D8-9C06-844B-BC0D-B08A67071095}" type="pres">
      <dgm:prSet presAssocID="{BB120BB9-EA99-C74D-BFA4-FC32D79B46AB}" presName="level3hierChild" presStyleCnt="0"/>
      <dgm:spPr/>
    </dgm:pt>
    <dgm:pt modelId="{9BF3821C-22A2-0C42-9A85-DA4A1D43C5C3}" type="pres">
      <dgm:prSet presAssocID="{E6E1EA7A-1EC6-4C42-A4FB-AF207C995CEC}" presName="conn2-1" presStyleLbl="parChTrans1D3" presStyleIdx="4" presStyleCnt="5"/>
      <dgm:spPr/>
    </dgm:pt>
    <dgm:pt modelId="{58480181-9987-3545-9430-5D00535239F9}" type="pres">
      <dgm:prSet presAssocID="{E6E1EA7A-1EC6-4C42-A4FB-AF207C995CEC}" presName="connTx" presStyleLbl="parChTrans1D3" presStyleIdx="4" presStyleCnt="5"/>
      <dgm:spPr/>
    </dgm:pt>
    <dgm:pt modelId="{A818B204-003E-034E-9CB3-80432C12BC2F}" type="pres">
      <dgm:prSet presAssocID="{02C1D7AE-58FD-2140-B14E-4C1BD5121C62}" presName="root2" presStyleCnt="0"/>
      <dgm:spPr/>
    </dgm:pt>
    <dgm:pt modelId="{4CECF266-829C-0E4D-943B-D2CDE5935E14}" type="pres">
      <dgm:prSet presAssocID="{02C1D7AE-58FD-2140-B14E-4C1BD5121C62}" presName="LevelTwoTextNode" presStyleLbl="node3" presStyleIdx="4" presStyleCnt="5">
        <dgm:presLayoutVars>
          <dgm:chPref val="3"/>
        </dgm:presLayoutVars>
      </dgm:prSet>
      <dgm:spPr/>
    </dgm:pt>
    <dgm:pt modelId="{7AA41851-1642-BA42-A7F0-9BFFDB7DFF96}" type="pres">
      <dgm:prSet presAssocID="{02C1D7AE-58FD-2140-B14E-4C1BD5121C62}" presName="level3hierChild" presStyleCnt="0"/>
      <dgm:spPr/>
    </dgm:pt>
    <dgm:pt modelId="{8225EF8A-9816-0B48-99AF-F57DD2AC3345}" type="pres">
      <dgm:prSet presAssocID="{2700A854-C085-144A-894A-B4AF3BA158D5}" presName="conn2-1" presStyleLbl="parChTrans1D2" presStyleIdx="2" presStyleCnt="3"/>
      <dgm:spPr/>
    </dgm:pt>
    <dgm:pt modelId="{B773AF97-D5C4-614F-ADAD-C6188480CBEB}" type="pres">
      <dgm:prSet presAssocID="{2700A854-C085-144A-894A-B4AF3BA158D5}" presName="connTx" presStyleLbl="parChTrans1D2" presStyleIdx="2" presStyleCnt="3"/>
      <dgm:spPr/>
    </dgm:pt>
    <dgm:pt modelId="{E4C194EF-8B3E-AF43-9AEE-D5A3A4158E82}" type="pres">
      <dgm:prSet presAssocID="{EF84C242-61A0-A344-B3D4-3B4C7FBD3BB8}" presName="root2" presStyleCnt="0"/>
      <dgm:spPr/>
    </dgm:pt>
    <dgm:pt modelId="{956CA28D-61EE-964D-BDB5-B673430296B7}" type="pres">
      <dgm:prSet presAssocID="{EF84C242-61A0-A344-B3D4-3B4C7FBD3BB8}" presName="LevelTwoTextNode" presStyleLbl="node2" presStyleIdx="2" presStyleCnt="3">
        <dgm:presLayoutVars>
          <dgm:chPref val="3"/>
        </dgm:presLayoutVars>
      </dgm:prSet>
      <dgm:spPr/>
    </dgm:pt>
    <dgm:pt modelId="{E013F748-B463-004B-A7CA-A20B528AE565}" type="pres">
      <dgm:prSet presAssocID="{EF84C242-61A0-A344-B3D4-3B4C7FBD3BB8}" presName="level3hierChild" presStyleCnt="0"/>
      <dgm:spPr/>
    </dgm:pt>
  </dgm:ptLst>
  <dgm:cxnLst>
    <dgm:cxn modelId="{608A6200-73FE-E140-A900-46D7910537AE}" type="presOf" srcId="{F3E70F6D-8EC8-B944-8BE6-86613D0D61D1}" destId="{128BDC56-AE1E-7647-8317-54701AA745D0}" srcOrd="0" destOrd="0" presId="urn:microsoft.com/office/officeart/2005/8/layout/hierarchy2"/>
    <dgm:cxn modelId="{7A867400-0517-064F-8160-D007A4EF9DC4}" srcId="{AE72F7B7-2502-FF47-85F1-11DDBA1C5AF7}" destId="{BB120BB9-EA99-C74D-BFA4-FC32D79B46AB}" srcOrd="1" destOrd="0" parTransId="{5F1C1A6B-0D88-EB41-9857-2A1B63A651CC}" sibTransId="{45123608-FDEC-3544-8BBF-645698615383}"/>
    <dgm:cxn modelId="{91F7C703-7225-4A4A-B9C3-D1B0A464881D}" type="presOf" srcId="{98D266EA-D476-6340-A727-0039BA83E2D8}" destId="{DAAAA511-6075-2F4E-B4F7-4E2212926072}" srcOrd="1" destOrd="0" presId="urn:microsoft.com/office/officeart/2005/8/layout/hierarchy2"/>
    <dgm:cxn modelId="{7BFE2904-35FA-7140-BBA6-6AA4A36F680B}" type="presOf" srcId="{16FBF598-202B-0D43-9A6F-50A2B45F777E}" destId="{A8AFE1F3-2144-C34F-9E11-B9EC093390CF}" srcOrd="0" destOrd="0" presId="urn:microsoft.com/office/officeart/2005/8/layout/hierarchy2"/>
    <dgm:cxn modelId="{2C046607-C22C-8D41-8A7C-4E2CF1E5F6FE}" type="presOf" srcId="{EF84C242-61A0-A344-B3D4-3B4C7FBD3BB8}" destId="{956CA28D-61EE-964D-BDB5-B673430296B7}" srcOrd="0" destOrd="0" presId="urn:microsoft.com/office/officeart/2005/8/layout/hierarchy2"/>
    <dgm:cxn modelId="{7923200B-4F10-E747-9581-803CE97E6D5F}" type="presOf" srcId="{EF34FE55-2EBF-494A-A6C3-365892C1D1A9}" destId="{B9C7BBCF-43A8-AB4F-8084-36C49128422D}" srcOrd="0" destOrd="0" presId="urn:microsoft.com/office/officeart/2005/8/layout/hierarchy2"/>
    <dgm:cxn modelId="{ABCFD214-7051-9F4D-B66D-8803E8D824DC}" srcId="{AE72F7B7-2502-FF47-85F1-11DDBA1C5AF7}" destId="{F4CF597A-2061-9145-9B23-E2FB7CF26CB6}" srcOrd="0" destOrd="0" parTransId="{98D266EA-D476-6340-A727-0039BA83E2D8}" sibTransId="{218488E5-8435-AD49-A5D1-160830F9A0C8}"/>
    <dgm:cxn modelId="{3082503B-B9E4-5549-B095-4693FBD39F99}" type="presOf" srcId="{D2953A91-B833-4C4F-BBC7-53D2E0ECEEDA}" destId="{A33BE7FF-F34E-DE4B-82B9-A189BAEDD114}" srcOrd="0" destOrd="0" presId="urn:microsoft.com/office/officeart/2005/8/layout/hierarchy2"/>
    <dgm:cxn modelId="{53F73D44-D83E-5F4C-98C1-9BCE16F59EC7}" type="presOf" srcId="{045F25CB-B63E-B244-96D1-3FD42D0E7764}" destId="{B1034A49-D8D4-574A-A638-80598C04E4D9}" srcOrd="0" destOrd="0" presId="urn:microsoft.com/office/officeart/2005/8/layout/hierarchy2"/>
    <dgm:cxn modelId="{F8652850-558C-984A-B208-8C4B2626969D}" type="presOf" srcId="{2700A854-C085-144A-894A-B4AF3BA158D5}" destId="{B773AF97-D5C4-614F-ADAD-C6188480CBEB}" srcOrd="1" destOrd="0" presId="urn:microsoft.com/office/officeart/2005/8/layout/hierarchy2"/>
    <dgm:cxn modelId="{086BBA56-5BB3-4B4F-B405-74302DC74A2D}" type="presOf" srcId="{181EA9C5-09D1-4B40-B03E-CE588101A904}" destId="{0DF06B37-4FD3-134D-84A1-50FE1E63A1E5}" srcOrd="0" destOrd="0" presId="urn:microsoft.com/office/officeart/2005/8/layout/hierarchy2"/>
    <dgm:cxn modelId="{12FAA659-2CF4-694E-969F-4B3BFF981C21}" type="presOf" srcId="{2700A854-C085-144A-894A-B4AF3BA158D5}" destId="{8225EF8A-9816-0B48-99AF-F57DD2AC3345}" srcOrd="0" destOrd="0" presId="urn:microsoft.com/office/officeart/2005/8/layout/hierarchy2"/>
    <dgm:cxn modelId="{5F753F5A-5F47-8F44-8A60-73DAFF4EF40D}" srcId="{BA497DB5-6A4F-554C-82DF-90F1EC25A585}" destId="{6EF6F521-06F7-9B4A-8EA6-C588294FF757}" srcOrd="0" destOrd="0" parTransId="{16FBF598-202B-0D43-9A6F-50A2B45F777E}" sibTransId="{28056F9C-4860-7049-9ACD-310B648C764B}"/>
    <dgm:cxn modelId="{AD74EE5A-242B-3E42-B14D-03A54BBBC647}" type="presOf" srcId="{F3E70F6D-8EC8-B944-8BE6-86613D0D61D1}" destId="{63624E1B-479A-424D-A193-9FAD185788C5}" srcOrd="1" destOrd="0" presId="urn:microsoft.com/office/officeart/2005/8/layout/hierarchy2"/>
    <dgm:cxn modelId="{D88CA55C-CBC0-364C-8F21-C8D48E742876}" type="presOf" srcId="{CC58D6B2-5696-2D40-A4A1-5CC715FB4136}" destId="{E5D752C7-32B1-7B47-A4F0-22F1248ABFBA}" srcOrd="0" destOrd="0" presId="urn:microsoft.com/office/officeart/2005/8/layout/hierarchy2"/>
    <dgm:cxn modelId="{8BFF5567-4954-FB44-9963-9A4E76866B64}" type="presOf" srcId="{E4B63A74-8DBE-7F44-B50A-A484418E61E2}" destId="{A69DACE6-E85A-424F-850A-8CE50AB76BAD}" srcOrd="0" destOrd="0" presId="urn:microsoft.com/office/officeart/2005/8/layout/hierarchy2"/>
    <dgm:cxn modelId="{46770070-5BF3-A04A-9E82-C2CC10C8B4BD}" type="presOf" srcId="{FE2EBDAD-6BFD-0246-850B-02BA40E59CC5}" destId="{DB72C7DE-686E-974A-8819-7E532CEB3EEB}" srcOrd="0" destOrd="0" presId="urn:microsoft.com/office/officeart/2005/8/layout/hierarchy2"/>
    <dgm:cxn modelId="{3EFED57B-087D-184E-8CA7-99E21F388F3A}" type="presOf" srcId="{98D266EA-D476-6340-A727-0039BA83E2D8}" destId="{82EAD598-BE3E-F344-A1F1-86DBD836EAF8}" srcOrd="0" destOrd="0" presId="urn:microsoft.com/office/officeart/2005/8/layout/hierarchy2"/>
    <dgm:cxn modelId="{A4E3E888-7DF5-8F43-BFE3-86807656FD08}" srcId="{74FDD1C7-B23E-644E-A16D-5CBFDACEC11A}" destId="{E4B63A74-8DBE-7F44-B50A-A484418E61E2}" srcOrd="0" destOrd="0" parTransId="{FE2EBDAD-6BFD-0246-850B-02BA40E59CC5}" sibTransId="{1FA0901C-9986-3440-9FE4-19F13258341F}"/>
    <dgm:cxn modelId="{05F51C8B-D25D-FD46-BF38-AE9F86259EA7}" type="presOf" srcId="{6EF6F521-06F7-9B4A-8EA6-C588294FF757}" destId="{A92318DD-DCD6-F94B-A252-8E0CA1D7CA3D}" srcOrd="0" destOrd="0" presId="urn:microsoft.com/office/officeart/2005/8/layout/hierarchy2"/>
    <dgm:cxn modelId="{BF22399A-4D40-D048-85A7-8D8697DA870D}" type="presOf" srcId="{16FBF598-202B-0D43-9A6F-50A2B45F777E}" destId="{622BF1AC-98FE-1C49-B4E5-5AA1686D8C00}" srcOrd="1" destOrd="0" presId="urn:microsoft.com/office/officeart/2005/8/layout/hierarchy2"/>
    <dgm:cxn modelId="{538E559B-FB62-0C4B-8F99-122244BC5137}" type="presOf" srcId="{5F1C1A6B-0D88-EB41-9857-2A1B63A651CC}" destId="{910FE633-299E-C149-A220-8C5A52348F70}" srcOrd="0" destOrd="0" presId="urn:microsoft.com/office/officeart/2005/8/layout/hierarchy2"/>
    <dgm:cxn modelId="{597672A0-D5A8-024B-B39D-8938DAAF62AD}" type="presOf" srcId="{BB120BB9-EA99-C74D-BFA4-FC32D79B46AB}" destId="{21A75371-AC03-D24E-ADED-2000F0D32FDC}" srcOrd="0" destOrd="0" presId="urn:microsoft.com/office/officeart/2005/8/layout/hierarchy2"/>
    <dgm:cxn modelId="{847053A4-01C2-804C-8B18-204D48E3E53C}" type="presOf" srcId="{D2953A91-B833-4C4F-BBC7-53D2E0ECEEDA}" destId="{BF532BF2-EFCB-7E41-8ED1-4B44EFC5283C}" srcOrd="1" destOrd="0" presId="urn:microsoft.com/office/officeart/2005/8/layout/hierarchy2"/>
    <dgm:cxn modelId="{668C66A8-0720-1244-8090-E7CB6D343EB8}" srcId="{6EF6F521-06F7-9B4A-8EA6-C588294FF757}" destId="{556F72F9-C915-BB4A-975D-286D97F08BE9}" srcOrd="0" destOrd="0" parTransId="{F3E70F6D-8EC8-B944-8BE6-86613D0D61D1}" sibTransId="{FE7C40B8-FA38-1F42-A6B4-EF68186BE1C3}"/>
    <dgm:cxn modelId="{2A4169AC-EDC5-BC41-A550-6D34F8C24F21}" srcId="{EF34FE55-2EBF-494A-A6C3-365892C1D1A9}" destId="{BA497DB5-6A4F-554C-82DF-90F1EC25A585}" srcOrd="0" destOrd="0" parTransId="{5AE086CF-8314-644D-82EE-0D230CC62B54}" sibTransId="{729EEA25-2459-B040-BC57-C6F15EE5CFD3}"/>
    <dgm:cxn modelId="{EB4CA6AF-8978-6A45-8503-9EFA989D2AD6}" type="presOf" srcId="{045F25CB-B63E-B244-96D1-3FD42D0E7764}" destId="{F70AC4F2-C55B-3143-B142-3D42D9F02C73}" srcOrd="1" destOrd="0" presId="urn:microsoft.com/office/officeart/2005/8/layout/hierarchy2"/>
    <dgm:cxn modelId="{4CBAE0B6-D763-D94A-B557-FD9089E6EF6D}" type="presOf" srcId="{5F1C1A6B-0D88-EB41-9857-2A1B63A651CC}" destId="{5C34B5E1-71D8-7C4F-9E5E-245065C1EEB7}" srcOrd="1" destOrd="0" presId="urn:microsoft.com/office/officeart/2005/8/layout/hierarchy2"/>
    <dgm:cxn modelId="{FABBD8B7-DAEA-CF4E-AD25-FB37D7AF2D9B}" type="presOf" srcId="{E6E1EA7A-1EC6-4C42-A4FB-AF207C995CEC}" destId="{58480181-9987-3545-9430-5D00535239F9}" srcOrd="1" destOrd="0" presId="urn:microsoft.com/office/officeart/2005/8/layout/hierarchy2"/>
    <dgm:cxn modelId="{DC2647BC-A3CC-A44D-B19B-AEEEFD9785CE}" type="presOf" srcId="{F4CF597A-2061-9145-9B23-E2FB7CF26CB6}" destId="{35BEE511-AF63-B742-8909-C686124EBAD1}" srcOrd="0" destOrd="0" presId="urn:microsoft.com/office/officeart/2005/8/layout/hierarchy2"/>
    <dgm:cxn modelId="{D0DB0DC0-7A96-CD45-8A9B-7112BDC8135B}" srcId="{AE72F7B7-2502-FF47-85F1-11DDBA1C5AF7}" destId="{02C1D7AE-58FD-2140-B14E-4C1BD5121C62}" srcOrd="2" destOrd="0" parTransId="{E6E1EA7A-1EC6-4C42-A4FB-AF207C995CEC}" sibTransId="{40E93586-5007-F045-8A23-E0F15161EB16}"/>
    <dgm:cxn modelId="{48C4EDC1-7ED1-4140-8D33-C720C43AFECE}" srcId="{BA497DB5-6A4F-554C-82DF-90F1EC25A585}" destId="{AE72F7B7-2502-FF47-85F1-11DDBA1C5AF7}" srcOrd="1" destOrd="0" parTransId="{045F25CB-B63E-B244-96D1-3FD42D0E7764}" sibTransId="{BE2DCBD5-49DE-684E-A114-5C4BE2AD3A55}"/>
    <dgm:cxn modelId="{DB54D8C9-2E92-B443-A1CC-0800DE9EB41A}" type="presOf" srcId="{74FDD1C7-B23E-644E-A16D-5CBFDACEC11A}" destId="{A2404F12-7AFD-2945-94E5-A8C355AC5E51}" srcOrd="0" destOrd="0" presId="urn:microsoft.com/office/officeart/2005/8/layout/hierarchy2"/>
    <dgm:cxn modelId="{D6B4ABCB-F173-644D-B9AB-1ED05AF6F1BA}" type="presOf" srcId="{BA497DB5-6A4F-554C-82DF-90F1EC25A585}" destId="{DEA1B782-8223-894C-892F-F0FEF894FC30}" srcOrd="0" destOrd="0" presId="urn:microsoft.com/office/officeart/2005/8/layout/hierarchy2"/>
    <dgm:cxn modelId="{4CCFE3D2-57CC-1C46-BC42-EF23351D22E2}" type="presOf" srcId="{02C1D7AE-58FD-2140-B14E-4C1BD5121C62}" destId="{4CECF266-829C-0E4D-943B-D2CDE5935E14}" srcOrd="0" destOrd="0" presId="urn:microsoft.com/office/officeart/2005/8/layout/hierarchy2"/>
    <dgm:cxn modelId="{03CAC8D4-A515-1C4F-B4AA-D91CFE1B28EE}" type="presOf" srcId="{AE72F7B7-2502-FF47-85F1-11DDBA1C5AF7}" destId="{90DC5A4E-4FC4-804B-A2E3-12E279B05232}" srcOrd="0" destOrd="0" presId="urn:microsoft.com/office/officeart/2005/8/layout/hierarchy2"/>
    <dgm:cxn modelId="{6FF829D9-B22F-864E-BF96-FF10FD0544ED}" type="presOf" srcId="{FE2EBDAD-6BFD-0246-850B-02BA40E59CC5}" destId="{EFF13B34-5737-D14F-9052-5424552AF569}" srcOrd="1" destOrd="0" presId="urn:microsoft.com/office/officeart/2005/8/layout/hierarchy2"/>
    <dgm:cxn modelId="{055E2BDE-B2D4-934C-A8A9-8781796DC033}" srcId="{BA497DB5-6A4F-554C-82DF-90F1EC25A585}" destId="{EF84C242-61A0-A344-B3D4-3B4C7FBD3BB8}" srcOrd="2" destOrd="0" parTransId="{2700A854-C085-144A-894A-B4AF3BA158D5}" sibTransId="{06706A69-2F12-D547-A692-623DE446F722}"/>
    <dgm:cxn modelId="{96C448DF-45CC-A64F-B868-8B7958822965}" type="presOf" srcId="{CC58D6B2-5696-2D40-A4A1-5CC715FB4136}" destId="{D7D716F4-C658-A945-A10E-5B715A87AC13}" srcOrd="1" destOrd="0" presId="urn:microsoft.com/office/officeart/2005/8/layout/hierarchy2"/>
    <dgm:cxn modelId="{F034EDDF-15C1-7A46-A7B2-1EFDE87F0344}" srcId="{556F72F9-C915-BB4A-975D-286D97F08BE9}" destId="{181EA9C5-09D1-4B40-B03E-CE588101A904}" srcOrd="0" destOrd="0" parTransId="{D2953A91-B833-4C4F-BBC7-53D2E0ECEEDA}" sibTransId="{D934AE5E-4147-1A43-BED9-50B2D3877F0A}"/>
    <dgm:cxn modelId="{E9DA06E6-16E2-C549-AFD9-82179757D24D}" type="presOf" srcId="{556F72F9-C915-BB4A-975D-286D97F08BE9}" destId="{E169D8E0-B23C-A941-B8D6-033D8C313B7A}" srcOrd="0" destOrd="0" presId="urn:microsoft.com/office/officeart/2005/8/layout/hierarchy2"/>
    <dgm:cxn modelId="{76CB82EE-70E5-5344-96BC-65552A3F5535}" srcId="{6EF6F521-06F7-9B4A-8EA6-C588294FF757}" destId="{74FDD1C7-B23E-644E-A16D-5CBFDACEC11A}" srcOrd="1" destOrd="0" parTransId="{CC58D6B2-5696-2D40-A4A1-5CC715FB4136}" sibTransId="{A56CD1AD-1357-D046-9054-23A091A1E085}"/>
    <dgm:cxn modelId="{9BB41FF2-4699-5445-8199-A02A9A790268}" type="presOf" srcId="{E6E1EA7A-1EC6-4C42-A4FB-AF207C995CEC}" destId="{9BF3821C-22A2-0C42-9A85-DA4A1D43C5C3}" srcOrd="0" destOrd="0" presId="urn:microsoft.com/office/officeart/2005/8/layout/hierarchy2"/>
    <dgm:cxn modelId="{0ABC35F5-A293-7440-9CBA-84A2F832188B}" type="presParOf" srcId="{B9C7BBCF-43A8-AB4F-8084-36C49128422D}" destId="{8CF0BBE6-9153-5D45-9285-58B9875F88B5}" srcOrd="0" destOrd="0" presId="urn:microsoft.com/office/officeart/2005/8/layout/hierarchy2"/>
    <dgm:cxn modelId="{9D6F447F-DBE5-8C4C-8BF4-09FBC8103A53}" type="presParOf" srcId="{8CF0BBE6-9153-5D45-9285-58B9875F88B5}" destId="{DEA1B782-8223-894C-892F-F0FEF894FC30}" srcOrd="0" destOrd="0" presId="urn:microsoft.com/office/officeart/2005/8/layout/hierarchy2"/>
    <dgm:cxn modelId="{FB43B7AA-31E6-094D-A93A-B301A82967C2}" type="presParOf" srcId="{8CF0BBE6-9153-5D45-9285-58B9875F88B5}" destId="{CC15C505-D41C-1D49-B743-824964ECBE6C}" srcOrd="1" destOrd="0" presId="urn:microsoft.com/office/officeart/2005/8/layout/hierarchy2"/>
    <dgm:cxn modelId="{EF8174C9-2798-9A4C-8CB3-035B1FAA9405}" type="presParOf" srcId="{CC15C505-D41C-1D49-B743-824964ECBE6C}" destId="{A8AFE1F3-2144-C34F-9E11-B9EC093390CF}" srcOrd="0" destOrd="0" presId="urn:microsoft.com/office/officeart/2005/8/layout/hierarchy2"/>
    <dgm:cxn modelId="{05F4FF59-A1AC-9942-9BB4-62B1E46C3EAD}" type="presParOf" srcId="{A8AFE1F3-2144-C34F-9E11-B9EC093390CF}" destId="{622BF1AC-98FE-1C49-B4E5-5AA1686D8C00}" srcOrd="0" destOrd="0" presId="urn:microsoft.com/office/officeart/2005/8/layout/hierarchy2"/>
    <dgm:cxn modelId="{E5247233-CD92-2442-BA0B-2951D272D150}" type="presParOf" srcId="{CC15C505-D41C-1D49-B743-824964ECBE6C}" destId="{3BE51B28-BF5F-674A-8EC5-61A1BC890BBA}" srcOrd="1" destOrd="0" presId="urn:microsoft.com/office/officeart/2005/8/layout/hierarchy2"/>
    <dgm:cxn modelId="{4FE364D0-392E-0840-A5A5-83341E920A7C}" type="presParOf" srcId="{3BE51B28-BF5F-674A-8EC5-61A1BC890BBA}" destId="{A92318DD-DCD6-F94B-A252-8E0CA1D7CA3D}" srcOrd="0" destOrd="0" presId="urn:microsoft.com/office/officeart/2005/8/layout/hierarchy2"/>
    <dgm:cxn modelId="{67AAD9B2-3918-6F48-B6FA-A9EDC446B103}" type="presParOf" srcId="{3BE51B28-BF5F-674A-8EC5-61A1BC890BBA}" destId="{C268E788-1C70-E649-A417-F6CB1AC81393}" srcOrd="1" destOrd="0" presId="urn:microsoft.com/office/officeart/2005/8/layout/hierarchy2"/>
    <dgm:cxn modelId="{67D36A1F-28CB-7543-A8AC-D9F380A8B4F9}" type="presParOf" srcId="{C268E788-1C70-E649-A417-F6CB1AC81393}" destId="{128BDC56-AE1E-7647-8317-54701AA745D0}" srcOrd="0" destOrd="0" presId="urn:microsoft.com/office/officeart/2005/8/layout/hierarchy2"/>
    <dgm:cxn modelId="{3F7F4703-A673-6640-B3C8-E58F7EE8E64E}" type="presParOf" srcId="{128BDC56-AE1E-7647-8317-54701AA745D0}" destId="{63624E1B-479A-424D-A193-9FAD185788C5}" srcOrd="0" destOrd="0" presId="urn:microsoft.com/office/officeart/2005/8/layout/hierarchy2"/>
    <dgm:cxn modelId="{CD2BF04E-D69B-4544-BFDC-58AE0E103D15}" type="presParOf" srcId="{C268E788-1C70-E649-A417-F6CB1AC81393}" destId="{542FF6EE-F2DA-5A44-87EF-1921B3B77142}" srcOrd="1" destOrd="0" presId="urn:microsoft.com/office/officeart/2005/8/layout/hierarchy2"/>
    <dgm:cxn modelId="{D0302924-6044-1D43-92F5-C2E7A9442614}" type="presParOf" srcId="{542FF6EE-F2DA-5A44-87EF-1921B3B77142}" destId="{E169D8E0-B23C-A941-B8D6-033D8C313B7A}" srcOrd="0" destOrd="0" presId="urn:microsoft.com/office/officeart/2005/8/layout/hierarchy2"/>
    <dgm:cxn modelId="{E232E670-D98E-1E47-8615-9455B9C994D4}" type="presParOf" srcId="{542FF6EE-F2DA-5A44-87EF-1921B3B77142}" destId="{910B9341-36E2-7C44-AAB3-CAA0AB7EBE4E}" srcOrd="1" destOrd="0" presId="urn:microsoft.com/office/officeart/2005/8/layout/hierarchy2"/>
    <dgm:cxn modelId="{6E88961A-2492-614A-BBF4-1241F1224B30}" type="presParOf" srcId="{910B9341-36E2-7C44-AAB3-CAA0AB7EBE4E}" destId="{A33BE7FF-F34E-DE4B-82B9-A189BAEDD114}" srcOrd="0" destOrd="0" presId="urn:microsoft.com/office/officeart/2005/8/layout/hierarchy2"/>
    <dgm:cxn modelId="{5A376581-DA0A-5643-BA48-6A46E0255DC5}" type="presParOf" srcId="{A33BE7FF-F34E-DE4B-82B9-A189BAEDD114}" destId="{BF532BF2-EFCB-7E41-8ED1-4B44EFC5283C}" srcOrd="0" destOrd="0" presId="urn:microsoft.com/office/officeart/2005/8/layout/hierarchy2"/>
    <dgm:cxn modelId="{341960C8-79C7-E044-9D5C-27A4C38578F2}" type="presParOf" srcId="{910B9341-36E2-7C44-AAB3-CAA0AB7EBE4E}" destId="{130A3CFE-7046-364A-8023-D4097D8D89AF}" srcOrd="1" destOrd="0" presId="urn:microsoft.com/office/officeart/2005/8/layout/hierarchy2"/>
    <dgm:cxn modelId="{CD7839CC-D9C7-E74E-8048-6D6CAAE24FE0}" type="presParOf" srcId="{130A3CFE-7046-364A-8023-D4097D8D89AF}" destId="{0DF06B37-4FD3-134D-84A1-50FE1E63A1E5}" srcOrd="0" destOrd="0" presId="urn:microsoft.com/office/officeart/2005/8/layout/hierarchy2"/>
    <dgm:cxn modelId="{B8090AD4-8117-DC47-8E3A-740F88B4B308}" type="presParOf" srcId="{130A3CFE-7046-364A-8023-D4097D8D89AF}" destId="{7BDA5287-4590-8246-8C26-9D8177ADAF22}" srcOrd="1" destOrd="0" presId="urn:microsoft.com/office/officeart/2005/8/layout/hierarchy2"/>
    <dgm:cxn modelId="{BD73CF2B-D3D9-5E48-8842-75C16F3AFE99}" type="presParOf" srcId="{C268E788-1C70-E649-A417-F6CB1AC81393}" destId="{E5D752C7-32B1-7B47-A4F0-22F1248ABFBA}" srcOrd="2" destOrd="0" presId="urn:microsoft.com/office/officeart/2005/8/layout/hierarchy2"/>
    <dgm:cxn modelId="{21555338-9FBB-1B49-8A60-32BAFD313C4E}" type="presParOf" srcId="{E5D752C7-32B1-7B47-A4F0-22F1248ABFBA}" destId="{D7D716F4-C658-A945-A10E-5B715A87AC13}" srcOrd="0" destOrd="0" presId="urn:microsoft.com/office/officeart/2005/8/layout/hierarchy2"/>
    <dgm:cxn modelId="{7411B6BC-6768-CC49-BD0D-417DB9E62088}" type="presParOf" srcId="{C268E788-1C70-E649-A417-F6CB1AC81393}" destId="{A15EF65E-248A-9A48-BC85-30C566F29888}" srcOrd="3" destOrd="0" presId="urn:microsoft.com/office/officeart/2005/8/layout/hierarchy2"/>
    <dgm:cxn modelId="{E9A01CD7-7B1B-0147-87A4-09296C3E4E59}" type="presParOf" srcId="{A15EF65E-248A-9A48-BC85-30C566F29888}" destId="{A2404F12-7AFD-2945-94E5-A8C355AC5E51}" srcOrd="0" destOrd="0" presId="urn:microsoft.com/office/officeart/2005/8/layout/hierarchy2"/>
    <dgm:cxn modelId="{8E8A6ACB-E108-924A-80C4-CD6885E60DCA}" type="presParOf" srcId="{A15EF65E-248A-9A48-BC85-30C566F29888}" destId="{5A802F54-6AE1-9D49-930F-4242C25916FE}" srcOrd="1" destOrd="0" presId="urn:microsoft.com/office/officeart/2005/8/layout/hierarchy2"/>
    <dgm:cxn modelId="{B4A9F9EA-B0CF-B748-BAA4-9557E3B80A80}" type="presParOf" srcId="{5A802F54-6AE1-9D49-930F-4242C25916FE}" destId="{DB72C7DE-686E-974A-8819-7E532CEB3EEB}" srcOrd="0" destOrd="0" presId="urn:microsoft.com/office/officeart/2005/8/layout/hierarchy2"/>
    <dgm:cxn modelId="{ABE92B4A-5676-A041-AB3B-699B0D294701}" type="presParOf" srcId="{DB72C7DE-686E-974A-8819-7E532CEB3EEB}" destId="{EFF13B34-5737-D14F-9052-5424552AF569}" srcOrd="0" destOrd="0" presId="urn:microsoft.com/office/officeart/2005/8/layout/hierarchy2"/>
    <dgm:cxn modelId="{06229C0B-141B-2745-95F2-60D8749C429A}" type="presParOf" srcId="{5A802F54-6AE1-9D49-930F-4242C25916FE}" destId="{4F2C2716-5543-8541-9710-528E6BAA0870}" srcOrd="1" destOrd="0" presId="urn:microsoft.com/office/officeart/2005/8/layout/hierarchy2"/>
    <dgm:cxn modelId="{88063E1D-42C0-CB45-ACD2-6AF0E87AD336}" type="presParOf" srcId="{4F2C2716-5543-8541-9710-528E6BAA0870}" destId="{A69DACE6-E85A-424F-850A-8CE50AB76BAD}" srcOrd="0" destOrd="0" presId="urn:microsoft.com/office/officeart/2005/8/layout/hierarchy2"/>
    <dgm:cxn modelId="{A00E5966-A511-1F4C-B7C3-95651449E287}" type="presParOf" srcId="{4F2C2716-5543-8541-9710-528E6BAA0870}" destId="{68FD0C7F-BEC8-3345-811B-981459500286}" srcOrd="1" destOrd="0" presId="urn:microsoft.com/office/officeart/2005/8/layout/hierarchy2"/>
    <dgm:cxn modelId="{28721425-FE25-6C49-8FE5-634F2262FBA3}" type="presParOf" srcId="{CC15C505-D41C-1D49-B743-824964ECBE6C}" destId="{B1034A49-D8D4-574A-A638-80598C04E4D9}" srcOrd="2" destOrd="0" presId="urn:microsoft.com/office/officeart/2005/8/layout/hierarchy2"/>
    <dgm:cxn modelId="{D0D2DCD4-C36E-004F-94E0-C2FD715EB3A4}" type="presParOf" srcId="{B1034A49-D8D4-574A-A638-80598C04E4D9}" destId="{F70AC4F2-C55B-3143-B142-3D42D9F02C73}" srcOrd="0" destOrd="0" presId="urn:microsoft.com/office/officeart/2005/8/layout/hierarchy2"/>
    <dgm:cxn modelId="{6FD8327C-3A55-8642-9F5F-B05B777744A9}" type="presParOf" srcId="{CC15C505-D41C-1D49-B743-824964ECBE6C}" destId="{353F3053-4CDE-0045-95EA-4414E9744A1A}" srcOrd="3" destOrd="0" presId="urn:microsoft.com/office/officeart/2005/8/layout/hierarchy2"/>
    <dgm:cxn modelId="{C2E216C8-DB22-B343-A0BF-3BA93E612DEA}" type="presParOf" srcId="{353F3053-4CDE-0045-95EA-4414E9744A1A}" destId="{90DC5A4E-4FC4-804B-A2E3-12E279B05232}" srcOrd="0" destOrd="0" presId="urn:microsoft.com/office/officeart/2005/8/layout/hierarchy2"/>
    <dgm:cxn modelId="{7A3DCBEF-8F34-E341-A80D-18D0D987AC81}" type="presParOf" srcId="{353F3053-4CDE-0045-95EA-4414E9744A1A}" destId="{722D11D7-1798-954F-BE39-0D06BE305D44}" srcOrd="1" destOrd="0" presId="urn:microsoft.com/office/officeart/2005/8/layout/hierarchy2"/>
    <dgm:cxn modelId="{F2B5B656-17FE-564C-981E-A2BCFB5C5A3E}" type="presParOf" srcId="{722D11D7-1798-954F-BE39-0D06BE305D44}" destId="{82EAD598-BE3E-F344-A1F1-86DBD836EAF8}" srcOrd="0" destOrd="0" presId="urn:microsoft.com/office/officeart/2005/8/layout/hierarchy2"/>
    <dgm:cxn modelId="{784F5AF9-FAE4-8544-B600-7C5070F04D6B}" type="presParOf" srcId="{82EAD598-BE3E-F344-A1F1-86DBD836EAF8}" destId="{DAAAA511-6075-2F4E-B4F7-4E2212926072}" srcOrd="0" destOrd="0" presId="urn:microsoft.com/office/officeart/2005/8/layout/hierarchy2"/>
    <dgm:cxn modelId="{1BCDAD0F-D8A9-944C-9D38-F52117BAC2F9}" type="presParOf" srcId="{722D11D7-1798-954F-BE39-0D06BE305D44}" destId="{1BB120C1-F3E9-BC47-8D0A-8E7B3C73140D}" srcOrd="1" destOrd="0" presId="urn:microsoft.com/office/officeart/2005/8/layout/hierarchy2"/>
    <dgm:cxn modelId="{A071FD4C-3720-6F4F-9A93-0D44EFAB750A}" type="presParOf" srcId="{1BB120C1-F3E9-BC47-8D0A-8E7B3C73140D}" destId="{35BEE511-AF63-B742-8909-C686124EBAD1}" srcOrd="0" destOrd="0" presId="urn:microsoft.com/office/officeart/2005/8/layout/hierarchy2"/>
    <dgm:cxn modelId="{4CA1501F-CBB1-5744-B49C-5C6D0E496123}" type="presParOf" srcId="{1BB120C1-F3E9-BC47-8D0A-8E7B3C73140D}" destId="{D45A9552-B814-D34C-9579-1BFA1426F216}" srcOrd="1" destOrd="0" presId="urn:microsoft.com/office/officeart/2005/8/layout/hierarchy2"/>
    <dgm:cxn modelId="{9ED188F8-7121-0047-99BC-F4BC0C499684}" type="presParOf" srcId="{722D11D7-1798-954F-BE39-0D06BE305D44}" destId="{910FE633-299E-C149-A220-8C5A52348F70}" srcOrd="2" destOrd="0" presId="urn:microsoft.com/office/officeart/2005/8/layout/hierarchy2"/>
    <dgm:cxn modelId="{602356FA-847F-A94E-87B8-CE5D749619FD}" type="presParOf" srcId="{910FE633-299E-C149-A220-8C5A52348F70}" destId="{5C34B5E1-71D8-7C4F-9E5E-245065C1EEB7}" srcOrd="0" destOrd="0" presId="urn:microsoft.com/office/officeart/2005/8/layout/hierarchy2"/>
    <dgm:cxn modelId="{A705CF37-561A-7747-A704-1DB0FD01753A}" type="presParOf" srcId="{722D11D7-1798-954F-BE39-0D06BE305D44}" destId="{DD2567EE-0EA9-4E4B-BC2F-6F8EAFA9A139}" srcOrd="3" destOrd="0" presId="urn:microsoft.com/office/officeart/2005/8/layout/hierarchy2"/>
    <dgm:cxn modelId="{B12F653D-F011-B44F-96EF-D481E0D43729}" type="presParOf" srcId="{DD2567EE-0EA9-4E4B-BC2F-6F8EAFA9A139}" destId="{21A75371-AC03-D24E-ADED-2000F0D32FDC}" srcOrd="0" destOrd="0" presId="urn:microsoft.com/office/officeart/2005/8/layout/hierarchy2"/>
    <dgm:cxn modelId="{A698A729-4FE3-B342-B1BD-015AB19E8600}" type="presParOf" srcId="{DD2567EE-0EA9-4E4B-BC2F-6F8EAFA9A139}" destId="{26E6D7D8-9C06-844B-BC0D-B08A67071095}" srcOrd="1" destOrd="0" presId="urn:microsoft.com/office/officeart/2005/8/layout/hierarchy2"/>
    <dgm:cxn modelId="{C2B87128-1A7D-C14E-A68D-4E13678B47FC}" type="presParOf" srcId="{722D11D7-1798-954F-BE39-0D06BE305D44}" destId="{9BF3821C-22A2-0C42-9A85-DA4A1D43C5C3}" srcOrd="4" destOrd="0" presId="urn:microsoft.com/office/officeart/2005/8/layout/hierarchy2"/>
    <dgm:cxn modelId="{A0EDD2AF-8B61-654D-8683-3763DA1B6734}" type="presParOf" srcId="{9BF3821C-22A2-0C42-9A85-DA4A1D43C5C3}" destId="{58480181-9987-3545-9430-5D00535239F9}" srcOrd="0" destOrd="0" presId="urn:microsoft.com/office/officeart/2005/8/layout/hierarchy2"/>
    <dgm:cxn modelId="{CC3D828F-2A3F-B64B-BA9C-C1DCB509126B}" type="presParOf" srcId="{722D11D7-1798-954F-BE39-0D06BE305D44}" destId="{A818B204-003E-034E-9CB3-80432C12BC2F}" srcOrd="5" destOrd="0" presId="urn:microsoft.com/office/officeart/2005/8/layout/hierarchy2"/>
    <dgm:cxn modelId="{10BF11BB-8C1E-C84D-B692-0A161DCE819D}" type="presParOf" srcId="{A818B204-003E-034E-9CB3-80432C12BC2F}" destId="{4CECF266-829C-0E4D-943B-D2CDE5935E14}" srcOrd="0" destOrd="0" presId="urn:microsoft.com/office/officeart/2005/8/layout/hierarchy2"/>
    <dgm:cxn modelId="{371330F6-FF88-E24B-A22D-7A80099233F8}" type="presParOf" srcId="{A818B204-003E-034E-9CB3-80432C12BC2F}" destId="{7AA41851-1642-BA42-A7F0-9BFFDB7DFF96}" srcOrd="1" destOrd="0" presId="urn:microsoft.com/office/officeart/2005/8/layout/hierarchy2"/>
    <dgm:cxn modelId="{D2BA6DD5-E72A-1D4B-8716-C484376C144E}" type="presParOf" srcId="{CC15C505-D41C-1D49-B743-824964ECBE6C}" destId="{8225EF8A-9816-0B48-99AF-F57DD2AC3345}" srcOrd="4" destOrd="0" presId="urn:microsoft.com/office/officeart/2005/8/layout/hierarchy2"/>
    <dgm:cxn modelId="{64E4D874-EB30-9144-802E-8BDD244597FC}" type="presParOf" srcId="{8225EF8A-9816-0B48-99AF-F57DD2AC3345}" destId="{B773AF97-D5C4-614F-ADAD-C6188480CBEB}" srcOrd="0" destOrd="0" presId="urn:microsoft.com/office/officeart/2005/8/layout/hierarchy2"/>
    <dgm:cxn modelId="{E384709F-A29A-E74E-A015-3961926A9620}" type="presParOf" srcId="{CC15C505-D41C-1D49-B743-824964ECBE6C}" destId="{E4C194EF-8B3E-AF43-9AEE-D5A3A4158E82}" srcOrd="5" destOrd="0" presId="urn:microsoft.com/office/officeart/2005/8/layout/hierarchy2"/>
    <dgm:cxn modelId="{60839C67-DC64-2640-81C0-A268389807D5}" type="presParOf" srcId="{E4C194EF-8B3E-AF43-9AEE-D5A3A4158E82}" destId="{956CA28D-61EE-964D-BDB5-B673430296B7}" srcOrd="0" destOrd="0" presId="urn:microsoft.com/office/officeart/2005/8/layout/hierarchy2"/>
    <dgm:cxn modelId="{44DD7898-87D3-0E48-AEFD-6E861219910A}" type="presParOf" srcId="{E4C194EF-8B3E-AF43-9AEE-D5A3A4158E82}" destId="{E013F748-B463-004B-A7CA-A20B528AE565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A1B782-8223-894C-892F-F0FEF894FC30}">
      <dsp:nvSpPr>
        <dsp:cNvPr id="0" name=""/>
        <dsp:cNvSpPr/>
      </dsp:nvSpPr>
      <dsp:spPr>
        <a:xfrm>
          <a:off x="3648" y="1907142"/>
          <a:ext cx="1285299" cy="64264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MyAppDir/ </a:t>
          </a:r>
        </a:p>
      </dsp:txBody>
      <dsp:txXfrm>
        <a:off x="22471" y="1925965"/>
        <a:ext cx="1247653" cy="605003"/>
      </dsp:txXfrm>
    </dsp:sp>
    <dsp:sp modelId="{A8AFE1F3-2144-C34F-9E11-B9EC093390CF}">
      <dsp:nvSpPr>
        <dsp:cNvPr id="0" name=""/>
        <dsp:cNvSpPr/>
      </dsp:nvSpPr>
      <dsp:spPr>
        <a:xfrm rot="17500715">
          <a:off x="850121" y="1567650"/>
          <a:ext cx="1391771" cy="28300"/>
        </a:xfrm>
        <a:custGeom>
          <a:avLst/>
          <a:gdLst/>
          <a:ahLst/>
          <a:cxnLst/>
          <a:rect l="0" t="0" r="0" b="0"/>
          <a:pathLst>
            <a:path>
              <a:moveTo>
                <a:pt x="0" y="14150"/>
              </a:moveTo>
              <a:lnTo>
                <a:pt x="1391771" y="14150"/>
              </a:lnTo>
            </a:path>
          </a:pathLst>
        </a:custGeom>
        <a:noFill/>
        <a:ln w="9525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1511212" y="1547006"/>
        <a:ext cx="69588" cy="69588"/>
      </dsp:txXfrm>
    </dsp:sp>
    <dsp:sp modelId="{A92318DD-DCD6-F94B-A252-8E0CA1D7CA3D}">
      <dsp:nvSpPr>
        <dsp:cNvPr id="0" name=""/>
        <dsp:cNvSpPr/>
      </dsp:nvSpPr>
      <dsp:spPr>
        <a:xfrm>
          <a:off x="1803067" y="613810"/>
          <a:ext cx="1285299" cy="64264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static/</a:t>
          </a:r>
        </a:p>
      </dsp:txBody>
      <dsp:txXfrm>
        <a:off x="1821890" y="632633"/>
        <a:ext cx="1247653" cy="605003"/>
      </dsp:txXfrm>
    </dsp:sp>
    <dsp:sp modelId="{128BDC56-AE1E-7647-8317-54701AA745D0}">
      <dsp:nvSpPr>
        <dsp:cNvPr id="0" name=""/>
        <dsp:cNvSpPr/>
      </dsp:nvSpPr>
      <dsp:spPr>
        <a:xfrm rot="19457599">
          <a:off x="3028855" y="736222"/>
          <a:ext cx="633140" cy="28300"/>
        </a:xfrm>
        <a:custGeom>
          <a:avLst/>
          <a:gdLst/>
          <a:ahLst/>
          <a:cxnLst/>
          <a:rect l="0" t="0" r="0" b="0"/>
          <a:pathLst>
            <a:path>
              <a:moveTo>
                <a:pt x="0" y="14150"/>
              </a:moveTo>
              <a:lnTo>
                <a:pt x="633140" y="14150"/>
              </a:lnTo>
            </a:path>
          </a:pathLst>
        </a:custGeom>
        <a:noFill/>
        <a:ln w="9525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3329597" y="734544"/>
        <a:ext cx="31657" cy="31657"/>
      </dsp:txXfrm>
    </dsp:sp>
    <dsp:sp modelId="{E169D8E0-B23C-A941-B8D6-033D8C313B7A}">
      <dsp:nvSpPr>
        <dsp:cNvPr id="0" name=""/>
        <dsp:cNvSpPr/>
      </dsp:nvSpPr>
      <dsp:spPr>
        <a:xfrm>
          <a:off x="3602485" y="244286"/>
          <a:ext cx="1285299" cy="64264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scripts</a:t>
          </a:r>
        </a:p>
      </dsp:txBody>
      <dsp:txXfrm>
        <a:off x="3621308" y="263109"/>
        <a:ext cx="1247653" cy="605003"/>
      </dsp:txXfrm>
    </dsp:sp>
    <dsp:sp modelId="{A33BE7FF-F34E-DE4B-82B9-A189BAEDD114}">
      <dsp:nvSpPr>
        <dsp:cNvPr id="0" name=""/>
        <dsp:cNvSpPr/>
      </dsp:nvSpPr>
      <dsp:spPr>
        <a:xfrm>
          <a:off x="4887784" y="551461"/>
          <a:ext cx="514119" cy="28300"/>
        </a:xfrm>
        <a:custGeom>
          <a:avLst/>
          <a:gdLst/>
          <a:ahLst/>
          <a:cxnLst/>
          <a:rect l="0" t="0" r="0" b="0"/>
          <a:pathLst>
            <a:path>
              <a:moveTo>
                <a:pt x="0" y="14150"/>
              </a:moveTo>
              <a:lnTo>
                <a:pt x="514119" y="14150"/>
              </a:lnTo>
            </a:path>
          </a:pathLst>
        </a:custGeom>
        <a:noFill/>
        <a:ln w="9525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5131991" y="552758"/>
        <a:ext cx="25705" cy="25705"/>
      </dsp:txXfrm>
    </dsp:sp>
    <dsp:sp modelId="{0DF06B37-4FD3-134D-84A1-50FE1E63A1E5}">
      <dsp:nvSpPr>
        <dsp:cNvPr id="0" name=""/>
        <dsp:cNvSpPr/>
      </dsp:nvSpPr>
      <dsp:spPr>
        <a:xfrm>
          <a:off x="5401904" y="244286"/>
          <a:ext cx="1285299" cy="64264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 err="1"/>
            <a:t>my_script.js</a:t>
          </a:r>
          <a:endParaRPr lang="en-US" sz="1500" kern="1200" dirty="0"/>
        </a:p>
      </dsp:txBody>
      <dsp:txXfrm>
        <a:off x="5420727" y="263109"/>
        <a:ext cx="1247653" cy="605003"/>
      </dsp:txXfrm>
    </dsp:sp>
    <dsp:sp modelId="{E5D752C7-32B1-7B47-A4F0-22F1248ABFBA}">
      <dsp:nvSpPr>
        <dsp:cNvPr id="0" name=""/>
        <dsp:cNvSpPr/>
      </dsp:nvSpPr>
      <dsp:spPr>
        <a:xfrm rot="2142401">
          <a:off x="3028855" y="1105746"/>
          <a:ext cx="633140" cy="28300"/>
        </a:xfrm>
        <a:custGeom>
          <a:avLst/>
          <a:gdLst/>
          <a:ahLst/>
          <a:cxnLst/>
          <a:rect l="0" t="0" r="0" b="0"/>
          <a:pathLst>
            <a:path>
              <a:moveTo>
                <a:pt x="0" y="14150"/>
              </a:moveTo>
              <a:lnTo>
                <a:pt x="633140" y="14150"/>
              </a:lnTo>
            </a:path>
          </a:pathLst>
        </a:custGeom>
        <a:noFill/>
        <a:ln w="9525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3329597" y="1104068"/>
        <a:ext cx="31657" cy="31657"/>
      </dsp:txXfrm>
    </dsp:sp>
    <dsp:sp modelId="{A2404F12-7AFD-2945-94E5-A8C355AC5E51}">
      <dsp:nvSpPr>
        <dsp:cNvPr id="0" name=""/>
        <dsp:cNvSpPr/>
      </dsp:nvSpPr>
      <dsp:spPr>
        <a:xfrm>
          <a:off x="3602485" y="983333"/>
          <a:ext cx="1285299" cy="64264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styles</a:t>
          </a:r>
        </a:p>
      </dsp:txBody>
      <dsp:txXfrm>
        <a:off x="3621308" y="1002156"/>
        <a:ext cx="1247653" cy="605003"/>
      </dsp:txXfrm>
    </dsp:sp>
    <dsp:sp modelId="{DB72C7DE-686E-974A-8819-7E532CEB3EEB}">
      <dsp:nvSpPr>
        <dsp:cNvPr id="0" name=""/>
        <dsp:cNvSpPr/>
      </dsp:nvSpPr>
      <dsp:spPr>
        <a:xfrm>
          <a:off x="4887784" y="1290508"/>
          <a:ext cx="514119" cy="28300"/>
        </a:xfrm>
        <a:custGeom>
          <a:avLst/>
          <a:gdLst/>
          <a:ahLst/>
          <a:cxnLst/>
          <a:rect l="0" t="0" r="0" b="0"/>
          <a:pathLst>
            <a:path>
              <a:moveTo>
                <a:pt x="0" y="14150"/>
              </a:moveTo>
              <a:lnTo>
                <a:pt x="514119" y="14150"/>
              </a:lnTo>
            </a:path>
          </a:pathLst>
        </a:custGeom>
        <a:noFill/>
        <a:ln w="9525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5131991" y="1291805"/>
        <a:ext cx="25705" cy="25705"/>
      </dsp:txXfrm>
    </dsp:sp>
    <dsp:sp modelId="{A69DACE6-E85A-424F-850A-8CE50AB76BAD}">
      <dsp:nvSpPr>
        <dsp:cNvPr id="0" name=""/>
        <dsp:cNvSpPr/>
      </dsp:nvSpPr>
      <dsp:spPr>
        <a:xfrm>
          <a:off x="5401904" y="983333"/>
          <a:ext cx="1285299" cy="64264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my_css.css</a:t>
          </a:r>
        </a:p>
      </dsp:txBody>
      <dsp:txXfrm>
        <a:off x="5420727" y="1002156"/>
        <a:ext cx="1247653" cy="605003"/>
      </dsp:txXfrm>
    </dsp:sp>
    <dsp:sp modelId="{B1034A49-D8D4-574A-A638-80598C04E4D9}">
      <dsp:nvSpPr>
        <dsp:cNvPr id="0" name=""/>
        <dsp:cNvSpPr/>
      </dsp:nvSpPr>
      <dsp:spPr>
        <a:xfrm rot="2829178">
          <a:off x="1168002" y="2491459"/>
          <a:ext cx="756010" cy="28300"/>
        </a:xfrm>
        <a:custGeom>
          <a:avLst/>
          <a:gdLst/>
          <a:ahLst/>
          <a:cxnLst/>
          <a:rect l="0" t="0" r="0" b="0"/>
          <a:pathLst>
            <a:path>
              <a:moveTo>
                <a:pt x="0" y="14150"/>
              </a:moveTo>
              <a:lnTo>
                <a:pt x="756010" y="14150"/>
              </a:lnTo>
            </a:path>
          </a:pathLst>
        </a:custGeom>
        <a:noFill/>
        <a:ln w="9525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1527106" y="2486709"/>
        <a:ext cx="37800" cy="37800"/>
      </dsp:txXfrm>
    </dsp:sp>
    <dsp:sp modelId="{90DC5A4E-4FC4-804B-A2E3-12E279B05232}">
      <dsp:nvSpPr>
        <dsp:cNvPr id="0" name=""/>
        <dsp:cNvSpPr/>
      </dsp:nvSpPr>
      <dsp:spPr>
        <a:xfrm>
          <a:off x="1803067" y="2461427"/>
          <a:ext cx="1285299" cy="64264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templates/</a:t>
          </a:r>
        </a:p>
      </dsp:txBody>
      <dsp:txXfrm>
        <a:off x="1821890" y="2480250"/>
        <a:ext cx="1247653" cy="605003"/>
      </dsp:txXfrm>
    </dsp:sp>
    <dsp:sp modelId="{82EAD598-BE3E-F344-A1F1-86DBD836EAF8}">
      <dsp:nvSpPr>
        <dsp:cNvPr id="0" name=""/>
        <dsp:cNvSpPr/>
      </dsp:nvSpPr>
      <dsp:spPr>
        <a:xfrm rot="18289469">
          <a:off x="2895284" y="2399078"/>
          <a:ext cx="900283" cy="28300"/>
        </a:xfrm>
        <a:custGeom>
          <a:avLst/>
          <a:gdLst/>
          <a:ahLst/>
          <a:cxnLst/>
          <a:rect l="0" t="0" r="0" b="0"/>
          <a:pathLst>
            <a:path>
              <a:moveTo>
                <a:pt x="0" y="14150"/>
              </a:moveTo>
              <a:lnTo>
                <a:pt x="900283" y="14150"/>
              </a:lnTo>
            </a:path>
          </a:pathLst>
        </a:custGeom>
        <a:noFill/>
        <a:ln w="9525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3322918" y="2390721"/>
        <a:ext cx="45014" cy="45014"/>
      </dsp:txXfrm>
    </dsp:sp>
    <dsp:sp modelId="{35BEE511-AF63-B742-8909-C686124EBAD1}">
      <dsp:nvSpPr>
        <dsp:cNvPr id="0" name=""/>
        <dsp:cNvSpPr/>
      </dsp:nvSpPr>
      <dsp:spPr>
        <a:xfrm>
          <a:off x="3602485" y="1722380"/>
          <a:ext cx="1285299" cy="64264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base.html</a:t>
          </a:r>
        </a:p>
      </dsp:txBody>
      <dsp:txXfrm>
        <a:off x="3621308" y="1741203"/>
        <a:ext cx="1247653" cy="605003"/>
      </dsp:txXfrm>
    </dsp:sp>
    <dsp:sp modelId="{910FE633-299E-C149-A220-8C5A52348F70}">
      <dsp:nvSpPr>
        <dsp:cNvPr id="0" name=""/>
        <dsp:cNvSpPr/>
      </dsp:nvSpPr>
      <dsp:spPr>
        <a:xfrm>
          <a:off x="3088366" y="2768602"/>
          <a:ext cx="514119" cy="28300"/>
        </a:xfrm>
        <a:custGeom>
          <a:avLst/>
          <a:gdLst/>
          <a:ahLst/>
          <a:cxnLst/>
          <a:rect l="0" t="0" r="0" b="0"/>
          <a:pathLst>
            <a:path>
              <a:moveTo>
                <a:pt x="0" y="14150"/>
              </a:moveTo>
              <a:lnTo>
                <a:pt x="514119" y="14150"/>
              </a:lnTo>
            </a:path>
          </a:pathLst>
        </a:custGeom>
        <a:noFill/>
        <a:ln w="9525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3332573" y="2769899"/>
        <a:ext cx="25705" cy="25705"/>
      </dsp:txXfrm>
    </dsp:sp>
    <dsp:sp modelId="{21A75371-AC03-D24E-ADED-2000F0D32FDC}">
      <dsp:nvSpPr>
        <dsp:cNvPr id="0" name=""/>
        <dsp:cNvSpPr/>
      </dsp:nvSpPr>
      <dsp:spPr>
        <a:xfrm>
          <a:off x="3602485" y="2461427"/>
          <a:ext cx="1285299" cy="64264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template1.html</a:t>
          </a:r>
        </a:p>
      </dsp:txBody>
      <dsp:txXfrm>
        <a:off x="3621308" y="2480250"/>
        <a:ext cx="1247653" cy="605003"/>
      </dsp:txXfrm>
    </dsp:sp>
    <dsp:sp modelId="{9BF3821C-22A2-0C42-9A85-DA4A1D43C5C3}">
      <dsp:nvSpPr>
        <dsp:cNvPr id="0" name=""/>
        <dsp:cNvSpPr/>
      </dsp:nvSpPr>
      <dsp:spPr>
        <a:xfrm rot="3310531">
          <a:off x="2895284" y="3138125"/>
          <a:ext cx="900283" cy="28300"/>
        </a:xfrm>
        <a:custGeom>
          <a:avLst/>
          <a:gdLst/>
          <a:ahLst/>
          <a:cxnLst/>
          <a:rect l="0" t="0" r="0" b="0"/>
          <a:pathLst>
            <a:path>
              <a:moveTo>
                <a:pt x="0" y="14150"/>
              </a:moveTo>
              <a:lnTo>
                <a:pt x="900283" y="14150"/>
              </a:lnTo>
            </a:path>
          </a:pathLst>
        </a:custGeom>
        <a:noFill/>
        <a:ln w="9525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3322918" y="3129768"/>
        <a:ext cx="45014" cy="45014"/>
      </dsp:txXfrm>
    </dsp:sp>
    <dsp:sp modelId="{4CECF266-829C-0E4D-943B-D2CDE5935E14}">
      <dsp:nvSpPr>
        <dsp:cNvPr id="0" name=""/>
        <dsp:cNvSpPr/>
      </dsp:nvSpPr>
      <dsp:spPr>
        <a:xfrm>
          <a:off x="3602485" y="3200474"/>
          <a:ext cx="1285299" cy="64264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template2.html</a:t>
          </a:r>
        </a:p>
      </dsp:txBody>
      <dsp:txXfrm>
        <a:off x="3621308" y="3219297"/>
        <a:ext cx="1247653" cy="605003"/>
      </dsp:txXfrm>
    </dsp:sp>
    <dsp:sp modelId="{8225EF8A-9816-0B48-99AF-F57DD2AC3345}">
      <dsp:nvSpPr>
        <dsp:cNvPr id="0" name=""/>
        <dsp:cNvSpPr/>
      </dsp:nvSpPr>
      <dsp:spPr>
        <a:xfrm rot="4099285">
          <a:off x="850121" y="2860983"/>
          <a:ext cx="1391771" cy="28300"/>
        </a:xfrm>
        <a:custGeom>
          <a:avLst/>
          <a:gdLst/>
          <a:ahLst/>
          <a:cxnLst/>
          <a:rect l="0" t="0" r="0" b="0"/>
          <a:pathLst>
            <a:path>
              <a:moveTo>
                <a:pt x="0" y="14150"/>
              </a:moveTo>
              <a:lnTo>
                <a:pt x="1391771" y="14150"/>
              </a:lnTo>
            </a:path>
          </a:pathLst>
        </a:custGeom>
        <a:noFill/>
        <a:ln w="9525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1511212" y="2840339"/>
        <a:ext cx="69588" cy="69588"/>
      </dsp:txXfrm>
    </dsp:sp>
    <dsp:sp modelId="{956CA28D-61EE-964D-BDB5-B673430296B7}">
      <dsp:nvSpPr>
        <dsp:cNvPr id="0" name=""/>
        <dsp:cNvSpPr/>
      </dsp:nvSpPr>
      <dsp:spPr>
        <a:xfrm>
          <a:off x="1803067" y="3200474"/>
          <a:ext cx="1285299" cy="64264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my_program.py</a:t>
          </a:r>
        </a:p>
      </dsp:txBody>
      <dsp:txXfrm>
        <a:off x="1821890" y="3219297"/>
        <a:ext cx="1247653" cy="60500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09EEC0-9988-5B4C-B468-164DA90C2C8F}" type="datetime1">
              <a:rPr lang="en-US" smtClean="0"/>
              <a:t>4/14/20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4A7536-799B-F143-BC53-9CC169B5E1D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42475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15BF2E-F89B-C042-AF8D-DF2AC44352FA}" type="datetime1">
              <a:rPr lang="en-US" smtClean="0"/>
              <a:t>4/14/20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961DC2-A28F-4C81-9966-8D7B3191DD2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41439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55194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1027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2404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4617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896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77790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8297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6584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3156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8171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0356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33982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36893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0034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35396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85317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89746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44161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34770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94532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5938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78918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57314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12938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63208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00821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19997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36671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13663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5716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5388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49663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91958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00553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2458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13505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30697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07243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40323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26951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83278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847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3594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3095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6246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0167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8788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emf"/><Relationship Id="rId5" Type="http://schemas.openxmlformats.org/officeDocument/2006/relationships/image" Target="../media/image5.png"/><Relationship Id="rId4" Type="http://schemas.openxmlformats.org/officeDocument/2006/relationships/image" Target="file://localhost/Users/jasonrodriguez/Projects/Power%20Points/FINAL%20Template/images/images/CoverSlide_Header_01.png" TargetMode="Externa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.png"/><Relationship Id="rId4" Type="http://schemas.openxmlformats.org/officeDocument/2006/relationships/image" Target="file://localhost/Users/jasonrodriguez/Projects/Power%20Points/FINAL%20Template/images/images/PPT_Template_Header.png" TargetMode="Externa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.png"/><Relationship Id="rId4" Type="http://schemas.openxmlformats.org/officeDocument/2006/relationships/image" Target="file://localhost/Users/jasonrodriguez/Projects/Power%20Points/FINAL%20Template/images/images/PPT_Template_Header.png" TargetMode="Externa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.png"/><Relationship Id="rId4" Type="http://schemas.openxmlformats.org/officeDocument/2006/relationships/image" Target="file://localhost/Users/jasonrodriguez/Projects/Power%20Points/FINAL%20Template/images/images/PPT_Template_Header.png" TargetMode="Externa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.png"/><Relationship Id="rId4" Type="http://schemas.openxmlformats.org/officeDocument/2006/relationships/image" Target="file://localhost/Users/jasonrodriguez/Projects/Power%20Points/FINAL%20Template/images/images/PPT_Template_Header.png" TargetMode="Externa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.png"/><Relationship Id="rId4" Type="http://schemas.openxmlformats.org/officeDocument/2006/relationships/image" Target="file://localhost/Users/jasonrodriguez/Projects/Power%20Points/FINAL%20Template/images/images/PPT_Template_Header.png" TargetMode="Externa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.png"/><Relationship Id="rId4" Type="http://schemas.openxmlformats.org/officeDocument/2006/relationships/image" Target="file://localhost/Users/jasonrodriguez/Projects/Power%20Points/FINAL%20Template/images/images/PPT_Template_Header.png" TargetMode="Externa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.png"/><Relationship Id="rId4" Type="http://schemas.openxmlformats.org/officeDocument/2006/relationships/image" Target="file://localhost/Users/jasonrodriguez/Projects/Power%20Points/FINAL%20Template/images/images/PPT_Template_Header.png" TargetMode="Externa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.png"/><Relationship Id="rId4" Type="http://schemas.openxmlformats.org/officeDocument/2006/relationships/image" Target="file://localhost/Users/jasonrodriguez/Projects/Power%20Points/FINAL%20Template/images/images/PPT_Template_Header.png" TargetMode="Externa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.png"/><Relationship Id="rId4" Type="http://schemas.openxmlformats.org/officeDocument/2006/relationships/image" Target="file://localhost/Users/jasonrodriguez/Projects/Power%20Points/FINAL%20Template/images/images/PPT_Template_Header.png" TargetMode="Externa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emf"/><Relationship Id="rId5" Type="http://schemas.openxmlformats.org/officeDocument/2006/relationships/image" Target="../media/image5.png"/><Relationship Id="rId4" Type="http://schemas.openxmlformats.org/officeDocument/2006/relationships/image" Target="file://localhost/Users/jasonrodriguez/Projects/Power%20Points/FINAL%20Template/images/images/CoverSlide_Header_01.png" TargetMode="Externa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.png"/><Relationship Id="rId4" Type="http://schemas.openxmlformats.org/officeDocument/2006/relationships/image" Target="file://localhost/Users/jasonrodriguez/Projects/Power%20Points/FINAL%20Template/images/images/PPT_Template_Header.png" TargetMode="External"/></Relationships>
</file>

<file path=ppt/slideLayouts/_rels/slideLayout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.png"/><Relationship Id="rId5" Type="http://schemas.openxmlformats.org/officeDocument/2006/relationships/image" Target="file://localhost/Users/jasonrodriguez/Projects/Power%20Points/FINAL%20Template/images/images/PPT_Template_Header.png" TargetMode="External"/><Relationship Id="rId4" Type="http://schemas.openxmlformats.org/officeDocument/2006/relationships/image" Target="../media/image2.png"/></Relationships>
</file>

<file path=ppt/slideLayouts/_rels/slideLayout2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.png"/><Relationship Id="rId5" Type="http://schemas.openxmlformats.org/officeDocument/2006/relationships/image" Target="file://localhost/Users/jasonrodriguez/Projects/Power%20Points/FINAL%20Template/images/images/PPT_Template_Header.png" TargetMode="External"/><Relationship Id="rId4" Type="http://schemas.openxmlformats.org/officeDocument/2006/relationships/image" Target="../media/image2.png"/></Relationships>
</file>

<file path=ppt/slideLayouts/_rels/slideLayout2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.png"/><Relationship Id="rId5" Type="http://schemas.openxmlformats.org/officeDocument/2006/relationships/image" Target="file://localhost/Users/jasonrodriguez/Projects/Power%20Points/FINAL%20Template/images/images/PPT_Template_Header.png" TargetMode="External"/><Relationship Id="rId4" Type="http://schemas.openxmlformats.org/officeDocument/2006/relationships/image" Target="../media/image2.png"/></Relationships>
</file>

<file path=ppt/slideLayouts/_rels/slideLayout2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.png"/><Relationship Id="rId5" Type="http://schemas.openxmlformats.org/officeDocument/2006/relationships/image" Target="file://localhost/Users/jasonrodriguez/Projects/Power%20Points/FINAL%20Template/images/images/PPT_Template_Header.png" TargetMode="External"/><Relationship Id="rId4" Type="http://schemas.openxmlformats.org/officeDocument/2006/relationships/image" Target="../media/image2.png"/></Relationships>
</file>

<file path=ppt/slideLayouts/_rels/slideLayout25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.png"/><Relationship Id="rId5" Type="http://schemas.openxmlformats.org/officeDocument/2006/relationships/image" Target="file://localhost/Users/jasonrodriguez/Projects/Power%20Points/FINAL%20Template/images/images/PPT_Template_Header.png" TargetMode="External"/><Relationship Id="rId4" Type="http://schemas.openxmlformats.org/officeDocument/2006/relationships/image" Target="../media/image2.png"/></Relationships>
</file>

<file path=ppt/slideLayouts/_rels/slideLayout26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.png"/><Relationship Id="rId5" Type="http://schemas.openxmlformats.org/officeDocument/2006/relationships/image" Target="file://localhost/Users/jasonrodriguez/Projects/Power%20Points/FINAL%20Template/images/images/PPT_Template_Header.png" TargetMode="External"/><Relationship Id="rId4" Type="http://schemas.openxmlformats.org/officeDocument/2006/relationships/image" Target="../media/image2.png"/></Relationships>
</file>

<file path=ppt/slideLayouts/_rels/slideLayout27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.png"/><Relationship Id="rId5" Type="http://schemas.openxmlformats.org/officeDocument/2006/relationships/image" Target="file://localhost/Users/jasonrodriguez/Projects/Power%20Points/FINAL%20Template/images/images/PPT_Template_Header.png" TargetMode="External"/><Relationship Id="rId4" Type="http://schemas.openxmlformats.org/officeDocument/2006/relationships/image" Target="../media/image2.png"/></Relationships>
</file>

<file path=ppt/slideLayouts/_rels/slideLayout28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.png"/><Relationship Id="rId5" Type="http://schemas.openxmlformats.org/officeDocument/2006/relationships/image" Target="file://localhost/Users/jasonrodriguez/Projects/Power%20Points/FINAL%20Template/images/images/PPT_Template_Header.png" TargetMode="External"/><Relationship Id="rId4" Type="http://schemas.openxmlformats.org/officeDocument/2006/relationships/image" Target="../media/image2.png"/></Relationships>
</file>

<file path=ppt/slideLayouts/_rels/slideLayout29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31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.png"/><Relationship Id="rId5" Type="http://schemas.openxmlformats.org/officeDocument/2006/relationships/image" Target="file://localhost/Users/jasonrodriguez/Projects/Power%20Points/FINAL%20Template/images/images/PPT_Template_Header.png" TargetMode="Externa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emf"/><Relationship Id="rId5" Type="http://schemas.openxmlformats.org/officeDocument/2006/relationships/image" Target="../media/image5.png"/><Relationship Id="rId4" Type="http://schemas.openxmlformats.org/officeDocument/2006/relationships/image" Target="file://localhost/Users/jasonrodriguez/Projects/Power%20Points/FINAL%20Template/images/images/CoverSlide_Header_01.png" TargetMode="Externa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Relationship Id="rId4" Type="http://schemas.openxmlformats.org/officeDocument/2006/relationships/image" Target="file://localhost/Users/jasonrodriguez/Projects/Power%20Points/FINAL%20Template/images/images/PPT_Template_Header.png" TargetMode="Externa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jasonrodriguez/Projects/Power%20Points/FINAL%20Template/images/images/PPT_Template_Header.png" TargetMode="Externa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6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emf"/><Relationship Id="rId5" Type="http://schemas.openxmlformats.org/officeDocument/2006/relationships/image" Target="../media/image5.png"/><Relationship Id="rId4" Type="http://schemas.openxmlformats.org/officeDocument/2006/relationships/image" Target="file://localhost/Users/jasonrodriguez/Projects/Power%20Points/FINAL%20Template/images/images/CoverSlide_Header_01.png" TargetMode="Externa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9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emf"/><Relationship Id="rId5" Type="http://schemas.openxmlformats.org/officeDocument/2006/relationships/image" Target="../media/image5.png"/><Relationship Id="rId4" Type="http://schemas.openxmlformats.org/officeDocument/2006/relationships/image" Target="file://localhost/Users/jasonrodriguez/Projects/Power%20Points/FINAL%20Template/images/images/CoverSlide_Header_01.png" TargetMode="Externa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emf"/><Relationship Id="rId5" Type="http://schemas.openxmlformats.org/officeDocument/2006/relationships/image" Target="../media/image5.png"/><Relationship Id="rId4" Type="http://schemas.openxmlformats.org/officeDocument/2006/relationships/image" Target="file://localhost/Users/jasonrodriguez/Projects/Power%20Points/FINAL%20Template/images/images/CoverSlide_Header_01.png" TargetMode="Externa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emf"/><Relationship Id="rId5" Type="http://schemas.openxmlformats.org/officeDocument/2006/relationships/image" Target="../media/image5.png"/><Relationship Id="rId4" Type="http://schemas.openxmlformats.org/officeDocument/2006/relationships/image" Target="file://localhost/Users/jasonrodriguez/Projects/Power%20Points/FINAL%20Template/images/images/CoverSlide_Header_01.png" TargetMode="Externa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mpus Aerial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2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364341"/>
            <a:ext cx="5776232" cy="20102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latin typeface="Century Gothic"/>
                <a:cs typeface="Century Gothic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Line 1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Presentation Title Line 2</a:t>
            </a:r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8" y="4898571"/>
            <a:ext cx="5784169" cy="12561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</a:p>
        </p:txBody>
      </p:sp>
      <p:sp>
        <p:nvSpPr>
          <p:cNvPr id="14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12457"/>
            <a:ext cx="5776232" cy="12046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i="1" baseline="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1</a:t>
            </a:r>
            <a:br>
              <a:rPr lang="en-US" dirty="0"/>
            </a:br>
            <a:r>
              <a:rPr lang="en-US" dirty="0"/>
              <a:t>Subtitle Line 2</a:t>
            </a:r>
          </a:p>
        </p:txBody>
      </p:sp>
      <p:pic>
        <p:nvPicPr>
          <p:cNvPr id="15" name="CoverSlide_Header_01.png" descr="/Users/jasonrodriguez/Projects/Power Points/FINAL Template/images/images/CoverSlide_Header_01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16" name="Picture 15" descr="CoverSlide_Footer_03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7" name="Picture 16" descr="Stevens-Official-PMSColor-R.eps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5857" y="283029"/>
            <a:ext cx="1934029" cy="828870"/>
          </a:xfrm>
          <a:prstGeom prst="rect">
            <a:avLst/>
          </a:prstGeom>
        </p:spPr>
      </p:pic>
      <p:sp>
        <p:nvSpPr>
          <p:cNvPr id="19" name="Footer Placeholder 4"/>
          <p:cNvSpPr>
            <a:spLocks noGrp="1"/>
          </p:cNvSpPr>
          <p:nvPr>
            <p:ph type="ftr" sz="quarter" idx="16"/>
          </p:nvPr>
        </p:nvSpPr>
        <p:spPr>
          <a:xfrm>
            <a:off x="6047030" y="6520372"/>
            <a:ext cx="2938212" cy="201103"/>
          </a:xfrm>
        </p:spPr>
        <p:txBody>
          <a:bodyPr/>
          <a:lstStyle/>
          <a:p>
            <a:r>
              <a:rPr lang="en-US" dirty="0"/>
              <a:t>Chapter 23 Project Planning</a:t>
            </a:r>
          </a:p>
        </p:txBody>
      </p:sp>
    </p:spTree>
    <p:extLst>
      <p:ext uri="{BB962C8B-B14F-4D97-AF65-F5344CB8AC3E}">
        <p14:creationId xmlns:p14="http://schemas.microsoft.com/office/powerpoint/2010/main" val="34337972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no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584190"/>
            <a:ext cx="8682404" cy="4511810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/>
            </a:lvl1pPr>
            <a:lvl2pPr marL="45720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aseline="0"/>
            </a:lvl2pPr>
            <a:lvl3pPr marL="914400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400" baseline="0"/>
            </a:lvl3pPr>
            <a:lvl4pPr marL="1371600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200" baseline="0"/>
            </a:lvl4pPr>
            <a:lvl5pPr marL="1828800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000" baseline="0"/>
            </a:lvl5pPr>
          </a:lstStyle>
          <a:p>
            <a:pPr lvl="0"/>
            <a:r>
              <a:rPr lang="en-US" dirty="0"/>
              <a:t>Insert Text Here</a:t>
            </a:r>
          </a:p>
          <a:p>
            <a:pPr lvl="1"/>
            <a:r>
              <a:rPr lang="en-US" dirty="0"/>
              <a:t>Insert Text Here</a:t>
            </a:r>
          </a:p>
          <a:p>
            <a:pPr lvl="2"/>
            <a:r>
              <a:rPr lang="en-US" dirty="0"/>
              <a:t>Insert Text Here</a:t>
            </a:r>
          </a:p>
          <a:p>
            <a:pPr lvl="3"/>
            <a:r>
              <a:rPr lang="en-US" dirty="0"/>
              <a:t>Insert Text Here</a:t>
            </a:r>
          </a:p>
          <a:p>
            <a:pPr lvl="4"/>
            <a:r>
              <a:rPr lang="en-US" sz="1000" dirty="0"/>
              <a:t>Insert Text Here</a:t>
            </a:r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1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A117118A-BC41-4913-9A97-0BB9DC74274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23603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 Mass Lab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3" name="Slide Number Placeholder 6"/>
          <p:cNvSpPr>
            <a:spLocks noGrp="1"/>
          </p:cNvSpPr>
          <p:nvPr>
            <p:ph type="sldNum" sz="quarter" idx="11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28276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nlon La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3207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ean La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38325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emist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08248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le Gradu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33429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le Student Study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5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652951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ugh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5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51839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s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9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609525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rm Lif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27720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bbio Center Skylin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2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364341"/>
            <a:ext cx="5776232" cy="20102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latin typeface="Century Gothic"/>
                <a:cs typeface="Century Gothic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Line 1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Presentation Title Line 2</a:t>
            </a:r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8" y="4898571"/>
            <a:ext cx="5784169" cy="12561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</a:p>
        </p:txBody>
      </p:sp>
      <p:sp>
        <p:nvSpPr>
          <p:cNvPr id="14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12457"/>
            <a:ext cx="5776232" cy="12046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i="1" baseline="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1</a:t>
            </a:r>
            <a:br>
              <a:rPr lang="en-US" dirty="0"/>
            </a:br>
            <a:r>
              <a:rPr lang="en-US" dirty="0"/>
              <a:t>Subtitle Line 2</a:t>
            </a:r>
          </a:p>
        </p:txBody>
      </p:sp>
      <p:pic>
        <p:nvPicPr>
          <p:cNvPr id="15" name="CoverSlide_Header_01.png" descr="/Users/jasonrodriguez/Projects/Power Points/FINAL Template/images/images/CoverSlide_Header_01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16" name="Picture 15" descr="CoverSlide_Footer_03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7" name="Picture 16" descr="Stevens-Official-PMSColor-R.eps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5857" y="283029"/>
            <a:ext cx="1934029" cy="828870"/>
          </a:xfrm>
          <a:prstGeom prst="rect">
            <a:avLst/>
          </a:prstGeom>
        </p:spPr>
      </p:pic>
      <p:sp>
        <p:nvSpPr>
          <p:cNvPr id="19" name="Footer Placeholder 4"/>
          <p:cNvSpPr>
            <a:spLocks noGrp="1"/>
          </p:cNvSpPr>
          <p:nvPr>
            <p:ph type="ftr" sz="quarter" idx="16"/>
          </p:nvPr>
        </p:nvSpPr>
        <p:spPr>
          <a:xfrm>
            <a:off x="6047030" y="6520372"/>
            <a:ext cx="2938212" cy="201103"/>
          </a:xfrm>
        </p:spPr>
        <p:txBody>
          <a:bodyPr/>
          <a:lstStyle/>
          <a:p>
            <a:r>
              <a:rPr lang="en-US" dirty="0"/>
              <a:t>Chapter 23 Project Planning</a:t>
            </a:r>
          </a:p>
        </p:txBody>
      </p:sp>
    </p:spTree>
    <p:extLst>
      <p:ext uri="{BB962C8B-B14F-4D97-AF65-F5344CB8AC3E}">
        <p14:creationId xmlns:p14="http://schemas.microsoft.com/office/powerpoint/2010/main" val="420967530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un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531277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bbio (Interio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705031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788977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rchbear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920255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u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787374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Y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525495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M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443448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598624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251921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a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759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dwin A Stevens H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2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364341"/>
            <a:ext cx="5776232" cy="20102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latin typeface="Century Gothic"/>
                <a:cs typeface="Century Gothic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Line 1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Presentation Title Line 2</a:t>
            </a:r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8" y="4898571"/>
            <a:ext cx="5784169" cy="12561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</a:p>
        </p:txBody>
      </p:sp>
      <p:sp>
        <p:nvSpPr>
          <p:cNvPr id="14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12457"/>
            <a:ext cx="5776232" cy="12046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i="1" baseline="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1</a:t>
            </a:r>
            <a:br>
              <a:rPr lang="en-US" dirty="0"/>
            </a:br>
            <a:r>
              <a:rPr lang="en-US" dirty="0"/>
              <a:t>Subtitle Line 2</a:t>
            </a:r>
          </a:p>
        </p:txBody>
      </p:sp>
      <p:pic>
        <p:nvPicPr>
          <p:cNvPr id="15" name="CoverSlide_Header_01.png" descr="/Users/jasonrodriguez/Projects/Power Points/FINAL Template/images/images/CoverSlide_Header_01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16" name="Picture 15" descr="CoverSlide_Footer_03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7" name="Picture 16" descr="Stevens-Official-PMSColor-R.eps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5857" y="283029"/>
            <a:ext cx="1934029" cy="828870"/>
          </a:xfrm>
          <a:prstGeom prst="rect">
            <a:avLst/>
          </a:prstGeom>
        </p:spPr>
      </p:pic>
      <p:sp>
        <p:nvSpPr>
          <p:cNvPr id="19" name="Footer Placeholder 4"/>
          <p:cNvSpPr>
            <a:spLocks noGrp="1"/>
          </p:cNvSpPr>
          <p:nvPr>
            <p:ph type="ftr" sz="quarter" idx="16"/>
          </p:nvPr>
        </p:nvSpPr>
        <p:spPr>
          <a:xfrm>
            <a:off x="6047030" y="6520372"/>
            <a:ext cx="2938212" cy="201103"/>
          </a:xfrm>
        </p:spPr>
        <p:txBody>
          <a:bodyPr/>
          <a:lstStyle/>
          <a:p>
            <a:r>
              <a:rPr lang="en-US" dirty="0"/>
              <a:t>Chapter 23 Project Planning</a:t>
            </a:r>
          </a:p>
        </p:txBody>
      </p:sp>
    </p:spTree>
    <p:extLst>
      <p:ext uri="{BB962C8B-B14F-4D97-AF65-F5344CB8AC3E}">
        <p14:creationId xmlns:p14="http://schemas.microsoft.com/office/powerpoint/2010/main" val="107189908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938284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PT_Template_Footer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5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sp>
        <p:nvSpPr>
          <p:cNvPr id="6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61128" y="2423885"/>
            <a:ext cx="8805158" cy="190723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90000"/>
              </a:lnSpc>
              <a:buNone/>
              <a:defRPr sz="3600" b="1"/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Section Break Line 1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Section Break Line 2</a:t>
            </a:r>
            <a:endParaRPr lang="en-US" dirty="0"/>
          </a:p>
        </p:txBody>
      </p: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668323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w/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9144000" cy="5060870"/>
          </a:xfrm>
          <a:prstGeom prst="rect">
            <a:avLst/>
          </a:prstGeom>
          <a:noFill/>
        </p:spPr>
        <p:txBody>
          <a:bodyPr vert="horz" anchor="ctr"/>
          <a:lstStyle>
            <a:lvl1pPr marL="0" indent="0" algn="ctr">
              <a:buNone/>
              <a:defRPr sz="16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pic>
        <p:nvPicPr>
          <p:cNvPr id="9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5060870"/>
            <a:ext cx="9144000" cy="975360"/>
          </a:xfrm>
          <a:prstGeom prst="rect">
            <a:avLst/>
          </a:prstGeom>
        </p:spPr>
      </p:pic>
      <p:sp>
        <p:nvSpPr>
          <p:cNvPr id="1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61128" y="5468393"/>
            <a:ext cx="8805158" cy="1175183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90000"/>
              </a:lnSpc>
              <a:buNone/>
              <a:defRPr sz="3900" b="1"/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Section Break Line 1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Section Break Line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402475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743858" y="1570617"/>
            <a:ext cx="7672698" cy="3490253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3600" b="0" i="1" baseline="0">
                <a:latin typeface="Times New Roman"/>
                <a:cs typeface="Times New Roman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Insert Quote or Excerpt Here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3309938" y="5206137"/>
            <a:ext cx="5565775" cy="897659"/>
          </a:xfrm>
          <a:prstGeom prst="rect">
            <a:avLst/>
          </a:prstGeom>
        </p:spPr>
        <p:txBody>
          <a:bodyPr vert="horz"/>
          <a:lstStyle>
            <a:lvl1pPr marL="0" indent="0" algn="r">
              <a:buNone/>
              <a:defRPr sz="1800" baseline="0"/>
            </a:lvl1pPr>
          </a:lstStyle>
          <a:p>
            <a:pPr lvl="0"/>
            <a:r>
              <a:rPr lang="en-US" dirty="0"/>
              <a:t>Insert Quote Attribution Here</a:t>
            </a:r>
          </a:p>
        </p:txBody>
      </p:sp>
      <p:pic>
        <p:nvPicPr>
          <p:cNvPr id="21" name="Picture 20" descr="OpenQuo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600" y="1561545"/>
            <a:ext cx="557893" cy="371928"/>
          </a:xfrm>
          <a:prstGeom prst="rect">
            <a:avLst/>
          </a:prstGeom>
        </p:spPr>
      </p:pic>
      <p:pic>
        <p:nvPicPr>
          <p:cNvPr id="22" name="Picture 21" descr="OpenQuo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8320315" y="4701328"/>
            <a:ext cx="557893" cy="371928"/>
          </a:xfrm>
          <a:prstGeom prst="rect">
            <a:avLst/>
          </a:prstGeom>
        </p:spPr>
      </p:pic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910EA7FC-2F29-4B52-8A4F-4DFCB8F7D65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 sz="3400" b="1"/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</p:spTree>
    <p:extLst>
      <p:ext uri="{BB962C8B-B14F-4D97-AF65-F5344CB8AC3E}">
        <p14:creationId xmlns:p14="http://schemas.microsoft.com/office/powerpoint/2010/main" val="418559366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1 Photo w/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4717335" cy="3535027"/>
          </a:xfrm>
          <a:prstGeom prst="rect">
            <a:avLst/>
          </a:prstGeom>
        </p:spPr>
        <p:txBody>
          <a:bodyPr vert="horz"/>
          <a:lstStyle>
            <a:lvl1pPr marL="342900" indent="-3429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 sz="3400" b="1"/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5162932" y="2558866"/>
            <a:ext cx="3755643" cy="311482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5162933" y="5766677"/>
            <a:ext cx="3755642" cy="327216"/>
          </a:xfrm>
          <a:prstGeom prst="rect">
            <a:avLst/>
          </a:prstGeom>
        </p:spPr>
        <p:txBody>
          <a:bodyPr vert="horz"/>
          <a:lstStyle>
            <a:lvl1pPr marL="0" indent="0" algn="ctr">
              <a:buFontTx/>
              <a:buNone/>
              <a:defRPr sz="1100" baseline="0"/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photo caption(s) here.</a:t>
            </a:r>
          </a:p>
        </p:txBody>
      </p:sp>
    </p:spTree>
    <p:extLst>
      <p:ext uri="{BB962C8B-B14F-4D97-AF65-F5344CB8AC3E}">
        <p14:creationId xmlns:p14="http://schemas.microsoft.com/office/powerpoint/2010/main" val="147023488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2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7"/>
          <p:cNvSpPr>
            <a:spLocks noGrp="1"/>
          </p:cNvSpPr>
          <p:nvPr>
            <p:ph type="pic" sz="quarter" idx="14" hasCustomPrompt="1"/>
          </p:nvPr>
        </p:nvSpPr>
        <p:spPr>
          <a:xfrm>
            <a:off x="5118100" y="2556650"/>
            <a:ext cx="3755644" cy="1594401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lang="en-US" sz="1600" b="0" kern="1200" baseline="0" dirty="0">
                <a:solidFill>
                  <a:schemeClr val="tx1"/>
                </a:solidFill>
                <a:effectLst/>
                <a:latin typeface="Century Gothic"/>
                <a:ea typeface="+mn-ea"/>
                <a:cs typeface="Century Gothic"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6650"/>
            <a:ext cx="4679423" cy="3354960"/>
          </a:xfrm>
          <a:prstGeom prst="rect">
            <a:avLst/>
          </a:prstGeom>
        </p:spPr>
        <p:txBody>
          <a:bodyPr vert="horz"/>
          <a:lstStyle>
            <a:lvl1pPr marL="342900" indent="-3429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Picture Placeholder 7"/>
          <p:cNvSpPr>
            <a:spLocks noGrp="1"/>
          </p:cNvSpPr>
          <p:nvPr>
            <p:ph type="pic" sz="quarter" idx="17" hasCustomPrompt="1"/>
          </p:nvPr>
        </p:nvSpPr>
        <p:spPr>
          <a:xfrm>
            <a:off x="5118100" y="4309948"/>
            <a:ext cx="3755644" cy="1594401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 sz="3400" b="1"/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</p:spTree>
    <p:extLst>
      <p:ext uri="{BB962C8B-B14F-4D97-AF65-F5344CB8AC3E}">
        <p14:creationId xmlns:p14="http://schemas.microsoft.com/office/powerpoint/2010/main" val="100543967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4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7"/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5067207" y="1573229"/>
            <a:ext cx="1851807" cy="2236639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573229"/>
            <a:ext cx="4688901" cy="4520664"/>
          </a:xfrm>
          <a:prstGeom prst="rect">
            <a:avLst/>
          </a:prstGeom>
        </p:spPr>
        <p:txBody>
          <a:bodyPr vert="horz"/>
          <a:lstStyle>
            <a:lvl1pPr marL="342900" indent="-3429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Picture Placeholder 7"/>
          <p:cNvSpPr>
            <a:spLocks noGrp="1" noChangeAspect="1"/>
          </p:cNvSpPr>
          <p:nvPr>
            <p:ph type="pic" sz="quarter" idx="19" hasCustomPrompt="1"/>
          </p:nvPr>
        </p:nvSpPr>
        <p:spPr>
          <a:xfrm>
            <a:off x="7023274" y="1573229"/>
            <a:ext cx="1839493" cy="2236639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3" name="Picture Placeholder 7"/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5067207" y="3914118"/>
            <a:ext cx="1851807" cy="2189253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5" name="Picture Placeholder 7"/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7023274" y="3914118"/>
            <a:ext cx="1839493" cy="2189253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 sz="3400" b="1"/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</p:spTree>
    <p:extLst>
      <p:ext uri="{BB962C8B-B14F-4D97-AF65-F5344CB8AC3E}">
        <p14:creationId xmlns:p14="http://schemas.microsoft.com/office/powerpoint/2010/main" val="1240020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hoto Grid w/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7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239486" y="1844679"/>
            <a:ext cx="4557485" cy="4116584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i="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35" name="Picture Placeholder 7"/>
          <p:cNvSpPr>
            <a:spLocks noGrp="1"/>
          </p:cNvSpPr>
          <p:nvPr>
            <p:ph type="pic" sz="quarter" idx="24" hasCustomPrompt="1"/>
          </p:nvPr>
        </p:nvSpPr>
        <p:spPr>
          <a:xfrm>
            <a:off x="4884057" y="3956507"/>
            <a:ext cx="2220685" cy="2005851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36" name="Picture Placeholder 7"/>
          <p:cNvSpPr>
            <a:spLocks noGrp="1"/>
          </p:cNvSpPr>
          <p:nvPr>
            <p:ph type="pic" sz="quarter" idx="25" hasCustomPrompt="1"/>
          </p:nvPr>
        </p:nvSpPr>
        <p:spPr>
          <a:xfrm>
            <a:off x="4884057" y="1844679"/>
            <a:ext cx="2220685" cy="2005851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7206343" y="1844681"/>
            <a:ext cx="1720170" cy="3294970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/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photo caption(s) here.</a:t>
            </a:r>
          </a:p>
        </p:txBody>
      </p:sp>
      <p:sp>
        <p:nvSpPr>
          <p:cNvPr id="9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 sz="3400" b="1"/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</p:spTree>
    <p:extLst>
      <p:ext uri="{BB962C8B-B14F-4D97-AF65-F5344CB8AC3E}">
        <p14:creationId xmlns:p14="http://schemas.microsoft.com/office/powerpoint/2010/main" val="270099609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Photo Grid w/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7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239486" y="1901542"/>
            <a:ext cx="2075543" cy="187475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6792686" y="1901543"/>
            <a:ext cx="2133827" cy="3294970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/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photo caption(s) here.</a:t>
            </a:r>
          </a:p>
        </p:txBody>
      </p:sp>
      <p:sp>
        <p:nvSpPr>
          <p:cNvPr id="9" name="Picture Placeholder 7"/>
          <p:cNvSpPr>
            <a:spLocks noGrp="1" noChangeAspect="1"/>
          </p:cNvSpPr>
          <p:nvPr>
            <p:ph type="pic" sz="quarter" idx="29" hasCustomPrompt="1"/>
          </p:nvPr>
        </p:nvSpPr>
        <p:spPr>
          <a:xfrm>
            <a:off x="239486" y="3897256"/>
            <a:ext cx="2075543" cy="187475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0" name="Picture Placeholder 7"/>
          <p:cNvSpPr>
            <a:spLocks noGrp="1" noChangeAspect="1"/>
          </p:cNvSpPr>
          <p:nvPr>
            <p:ph type="pic" sz="quarter" idx="30" hasCustomPrompt="1"/>
          </p:nvPr>
        </p:nvSpPr>
        <p:spPr>
          <a:xfrm>
            <a:off x="2416629" y="1901542"/>
            <a:ext cx="2075543" cy="187475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1" name="Picture Placeholder 7"/>
          <p:cNvSpPr>
            <a:spLocks noGrp="1" noChangeAspect="1"/>
          </p:cNvSpPr>
          <p:nvPr>
            <p:ph type="pic" sz="quarter" idx="31" hasCustomPrompt="1"/>
          </p:nvPr>
        </p:nvSpPr>
        <p:spPr>
          <a:xfrm>
            <a:off x="2416629" y="3897256"/>
            <a:ext cx="2075543" cy="187475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2" name="Picture Placeholder 7"/>
          <p:cNvSpPr>
            <a:spLocks noGrp="1" noChangeAspect="1"/>
          </p:cNvSpPr>
          <p:nvPr>
            <p:ph type="pic" sz="quarter" idx="32" hasCustomPrompt="1"/>
          </p:nvPr>
        </p:nvSpPr>
        <p:spPr>
          <a:xfrm>
            <a:off x="4593771" y="1901542"/>
            <a:ext cx="2075543" cy="187475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3" name="Picture Placeholder 7"/>
          <p:cNvSpPr>
            <a:spLocks noGrp="1" noChangeAspect="1"/>
          </p:cNvSpPr>
          <p:nvPr>
            <p:ph type="pic" sz="quarter" idx="33" hasCustomPrompt="1"/>
          </p:nvPr>
        </p:nvSpPr>
        <p:spPr>
          <a:xfrm>
            <a:off x="4593771" y="3897256"/>
            <a:ext cx="2075543" cy="187475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 sz="3400" b="1"/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</p:spTree>
    <p:extLst>
      <p:ext uri="{BB962C8B-B14F-4D97-AF65-F5344CB8AC3E}">
        <p14:creationId xmlns:p14="http://schemas.microsoft.com/office/powerpoint/2010/main" val="172148009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and Chart w/ Caption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239486" y="2452914"/>
            <a:ext cx="2271486" cy="3191328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/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data caption(s) here.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239939" y="2046288"/>
            <a:ext cx="2263775" cy="276225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1600" b="1" baseline="0"/>
            </a:lvl1pPr>
          </a:lstStyle>
          <a:p>
            <a:pPr lvl="0"/>
            <a:r>
              <a:rPr lang="en-US" dirty="0"/>
              <a:t>Figure Title</a:t>
            </a:r>
          </a:p>
        </p:txBody>
      </p:sp>
      <p:sp>
        <p:nvSpPr>
          <p:cNvPr id="7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 sz="3400" b="1"/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4" name="Content Placeholder 3"/>
          <p:cNvSpPr>
            <a:spLocks noGrp="1"/>
          </p:cNvSpPr>
          <p:nvPr>
            <p:ph sz="half" idx="13"/>
          </p:nvPr>
        </p:nvSpPr>
        <p:spPr>
          <a:xfrm>
            <a:off x="2652483" y="2046288"/>
            <a:ext cx="6241143" cy="40767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 baseline="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/>
              <a:t>Click to Insert Chart or Table</a:t>
            </a:r>
          </a:p>
        </p:txBody>
      </p:sp>
    </p:spTree>
    <p:extLst>
      <p:ext uri="{BB962C8B-B14F-4D97-AF65-F5344CB8AC3E}">
        <p14:creationId xmlns:p14="http://schemas.microsoft.com/office/powerpoint/2010/main" val="39184976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mpus Aerial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2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364341"/>
            <a:ext cx="5776232" cy="20102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latin typeface="Century Gothic"/>
                <a:cs typeface="Century Gothic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Line 1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Presentation Title Line 2</a:t>
            </a:r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8" y="4898571"/>
            <a:ext cx="5784169" cy="12561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</a:p>
        </p:txBody>
      </p:sp>
      <p:sp>
        <p:nvSpPr>
          <p:cNvPr id="14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12457"/>
            <a:ext cx="5776232" cy="12046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i="1" baseline="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1</a:t>
            </a:r>
            <a:br>
              <a:rPr lang="en-US" dirty="0"/>
            </a:br>
            <a:r>
              <a:rPr lang="en-US" dirty="0"/>
              <a:t>Subtitle Line 2</a:t>
            </a:r>
          </a:p>
        </p:txBody>
      </p:sp>
      <p:pic>
        <p:nvPicPr>
          <p:cNvPr id="15" name="CoverSlide_Header_01.png" descr="/Users/jasonrodriguez/Projects/Power Points/FINAL Template/images/images/CoverSlide_Header_01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16" name="Picture 15" descr="CoverSlide_Footer_03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7" name="Picture 16" descr="Stevens-Official-PMSColor-R.eps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5857" y="283029"/>
            <a:ext cx="1934029" cy="828870"/>
          </a:xfrm>
          <a:prstGeom prst="rect">
            <a:avLst/>
          </a:prstGeom>
        </p:spPr>
      </p:pic>
      <p:sp>
        <p:nvSpPr>
          <p:cNvPr id="19" name="Footer Placeholder 4"/>
          <p:cNvSpPr>
            <a:spLocks noGrp="1"/>
          </p:cNvSpPr>
          <p:nvPr>
            <p:ph type="ftr" sz="quarter" idx="16"/>
          </p:nvPr>
        </p:nvSpPr>
        <p:spPr>
          <a:xfrm>
            <a:off x="6047030" y="6520372"/>
            <a:ext cx="2938212" cy="201103"/>
          </a:xfrm>
        </p:spPr>
        <p:txBody>
          <a:bodyPr/>
          <a:lstStyle/>
          <a:p>
            <a:r>
              <a:rPr lang="en-US" dirty="0"/>
              <a:t>Chapter 23 Project Planning</a:t>
            </a:r>
          </a:p>
        </p:txBody>
      </p:sp>
    </p:spTree>
    <p:extLst>
      <p:ext uri="{BB962C8B-B14F-4D97-AF65-F5344CB8AC3E}">
        <p14:creationId xmlns:p14="http://schemas.microsoft.com/office/powerpoint/2010/main" val="24421671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and Chart w/ Capti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6625772" y="2452914"/>
            <a:ext cx="2271486" cy="3191328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/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data caption(s) here.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6626225" y="2046288"/>
            <a:ext cx="2263775" cy="27622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600" b="1" baseline="0"/>
            </a:lvl1pPr>
          </a:lstStyle>
          <a:p>
            <a:pPr lvl="0"/>
            <a:r>
              <a:rPr lang="en-US" dirty="0"/>
              <a:t>Figure Title</a:t>
            </a:r>
          </a:p>
        </p:txBody>
      </p: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 sz="3400" b="1"/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half" idx="13"/>
          </p:nvPr>
        </p:nvSpPr>
        <p:spPr>
          <a:xfrm>
            <a:off x="227013" y="1819728"/>
            <a:ext cx="6253615" cy="40767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 baseline="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/>
              <a:t>Click to Insert Chart or Table</a:t>
            </a:r>
          </a:p>
        </p:txBody>
      </p:sp>
    </p:spTree>
    <p:extLst>
      <p:ext uri="{BB962C8B-B14F-4D97-AF65-F5344CB8AC3E}">
        <p14:creationId xmlns:p14="http://schemas.microsoft.com/office/powerpoint/2010/main" val="321005360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gur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 sz="3400" b="1"/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5" name="Content Placeholder 3"/>
          <p:cNvSpPr>
            <a:spLocks noGrp="1"/>
          </p:cNvSpPr>
          <p:nvPr>
            <p:ph sz="half" idx="13"/>
          </p:nvPr>
        </p:nvSpPr>
        <p:spPr>
          <a:xfrm>
            <a:off x="227013" y="1651000"/>
            <a:ext cx="8481556" cy="443095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 baseline="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/>
              <a:t>Click to Insert Chart or Table</a:t>
            </a:r>
          </a:p>
        </p:txBody>
      </p:sp>
    </p:spTree>
    <p:extLst>
      <p:ext uri="{BB962C8B-B14F-4D97-AF65-F5344CB8AC3E}">
        <p14:creationId xmlns:p14="http://schemas.microsoft.com/office/powerpoint/2010/main" val="68506453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and Data Comparison w/ Caption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3"/>
          <p:cNvSpPr>
            <a:spLocks noGrp="1"/>
          </p:cNvSpPr>
          <p:nvPr>
            <p:ph sz="half" idx="13" hasCustomPrompt="1"/>
          </p:nvPr>
        </p:nvSpPr>
        <p:spPr>
          <a:xfrm>
            <a:off x="246744" y="1620616"/>
            <a:ext cx="4217444" cy="320332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Comparative Data 1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246742" y="5043714"/>
            <a:ext cx="4217445" cy="1069133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/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data caption(s) here.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half" idx="29" hasCustomPrompt="1"/>
          </p:nvPr>
        </p:nvSpPr>
        <p:spPr>
          <a:xfrm>
            <a:off x="4672705" y="1620616"/>
            <a:ext cx="4217756" cy="320332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 baseline="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Comparative Data 2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30" hasCustomPrompt="1"/>
          </p:nvPr>
        </p:nvSpPr>
        <p:spPr>
          <a:xfrm>
            <a:off x="4673015" y="5043714"/>
            <a:ext cx="4217445" cy="1069133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/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data caption(s) here.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 sz="3400" b="1"/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</p:spTree>
    <p:extLst>
      <p:ext uri="{BB962C8B-B14F-4D97-AF65-F5344CB8AC3E}">
        <p14:creationId xmlns:p14="http://schemas.microsoft.com/office/powerpoint/2010/main" val="30867615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371600" y="5240939"/>
            <a:ext cx="6400800" cy="129838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aseline="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Presenter Name Here</a:t>
            </a:r>
          </a:p>
          <a:p>
            <a:r>
              <a:rPr lang="en-US" dirty="0"/>
              <a:t>Email Here</a:t>
            </a:r>
          </a:p>
          <a:p>
            <a:r>
              <a:rPr lang="en-US" dirty="0"/>
              <a:t>Phone Here</a:t>
            </a:r>
          </a:p>
        </p:txBody>
      </p:sp>
    </p:spTree>
    <p:extLst>
      <p:ext uri="{BB962C8B-B14F-4D97-AF65-F5344CB8AC3E}">
        <p14:creationId xmlns:p14="http://schemas.microsoft.com/office/powerpoint/2010/main" val="3109384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mpus Aerial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2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364341"/>
            <a:ext cx="5776232" cy="20102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latin typeface="Century Gothic"/>
                <a:cs typeface="Century Gothic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Line 1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Presentation Title Line 2</a:t>
            </a:r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8" y="4898571"/>
            <a:ext cx="5784169" cy="12561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</a:p>
        </p:txBody>
      </p:sp>
      <p:sp>
        <p:nvSpPr>
          <p:cNvPr id="14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12457"/>
            <a:ext cx="5776232" cy="12046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i="1" baseline="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1</a:t>
            </a:r>
            <a:br>
              <a:rPr lang="en-US" dirty="0"/>
            </a:br>
            <a:r>
              <a:rPr lang="en-US" dirty="0"/>
              <a:t>Subtitle Line 2</a:t>
            </a:r>
          </a:p>
        </p:txBody>
      </p:sp>
      <p:pic>
        <p:nvPicPr>
          <p:cNvPr id="15" name="CoverSlide_Header_01.png" descr="/Users/jasonrodriguez/Projects/Power Points/FINAL Template/images/images/CoverSlide_Header_01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16" name="Picture 15" descr="CoverSlide_Footer_03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7" name="Picture 16" descr="Stevens-Official-PMSColor-R.eps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5857" y="283029"/>
            <a:ext cx="1934029" cy="828870"/>
          </a:xfrm>
          <a:prstGeom prst="rect">
            <a:avLst/>
          </a:prstGeom>
        </p:spPr>
      </p:pic>
      <p:sp>
        <p:nvSpPr>
          <p:cNvPr id="19" name="Footer Placeholder 4"/>
          <p:cNvSpPr>
            <a:spLocks noGrp="1"/>
          </p:cNvSpPr>
          <p:nvPr>
            <p:ph type="ftr" sz="quarter" idx="16"/>
          </p:nvPr>
        </p:nvSpPr>
        <p:spPr>
          <a:xfrm>
            <a:off x="6047030" y="6520372"/>
            <a:ext cx="2938212" cy="201103"/>
          </a:xfrm>
        </p:spPr>
        <p:txBody>
          <a:bodyPr/>
          <a:lstStyle/>
          <a:p>
            <a:r>
              <a:rPr lang="en-US" dirty="0"/>
              <a:t>Chapter 23 Project Planning</a:t>
            </a:r>
          </a:p>
        </p:txBody>
      </p:sp>
    </p:spTree>
    <p:extLst>
      <p:ext uri="{BB962C8B-B14F-4D97-AF65-F5344CB8AC3E}">
        <p14:creationId xmlns:p14="http://schemas.microsoft.com/office/powerpoint/2010/main" val="14742805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mpus Aerial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2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364341"/>
            <a:ext cx="5776232" cy="20102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latin typeface="Century Gothic"/>
                <a:cs typeface="Century Gothic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Line 1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Presentation Title Line 2</a:t>
            </a:r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8" y="4898571"/>
            <a:ext cx="5784169" cy="12561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</a:p>
        </p:txBody>
      </p:sp>
      <p:sp>
        <p:nvSpPr>
          <p:cNvPr id="14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12457"/>
            <a:ext cx="5776232" cy="12046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i="1" baseline="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1</a:t>
            </a:r>
            <a:br>
              <a:rPr lang="en-US" dirty="0"/>
            </a:br>
            <a:r>
              <a:rPr lang="en-US" dirty="0"/>
              <a:t>Subtitle Line 2</a:t>
            </a:r>
          </a:p>
        </p:txBody>
      </p:sp>
      <p:pic>
        <p:nvPicPr>
          <p:cNvPr id="15" name="CoverSlide_Header_01.png" descr="/Users/jasonrodriguez/Projects/Power Points/FINAL Template/images/images/CoverSlide_Header_01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16" name="Picture 15" descr="CoverSlide_Footer_03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7" name="Picture 16" descr="Stevens-Official-PMSColor-R.eps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5857" y="283029"/>
            <a:ext cx="1934029" cy="828870"/>
          </a:xfrm>
          <a:prstGeom prst="rect">
            <a:avLst/>
          </a:prstGeom>
        </p:spPr>
      </p:pic>
      <p:sp>
        <p:nvSpPr>
          <p:cNvPr id="19" name="Footer Placeholder 4"/>
          <p:cNvSpPr>
            <a:spLocks noGrp="1"/>
          </p:cNvSpPr>
          <p:nvPr>
            <p:ph type="ftr" sz="quarter" idx="16"/>
          </p:nvPr>
        </p:nvSpPr>
        <p:spPr>
          <a:xfrm>
            <a:off x="6047030" y="6520372"/>
            <a:ext cx="2938212" cy="201103"/>
          </a:xfrm>
        </p:spPr>
        <p:txBody>
          <a:bodyPr/>
          <a:lstStyle/>
          <a:p>
            <a:r>
              <a:rPr lang="en-US" dirty="0"/>
              <a:t>Chapter 23 Project Planning</a:t>
            </a:r>
          </a:p>
        </p:txBody>
      </p:sp>
    </p:spTree>
    <p:extLst>
      <p:ext uri="{BB962C8B-B14F-4D97-AF65-F5344CB8AC3E}">
        <p14:creationId xmlns:p14="http://schemas.microsoft.com/office/powerpoint/2010/main" val="26163494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tr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8" name="CoverSlide_Header_01.png" descr="/Users/jasonrodriguez/Projects/Power Points/FINAL Template/images/images/CoverSlide_Header_01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icture 8" descr="CoverSlide_Footer_03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8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364340"/>
            <a:ext cx="6284232" cy="271417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latin typeface="Century Gothic"/>
                <a:cs typeface="Century Gothic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Line 1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Presentation Title Line 2</a:t>
            </a:r>
            <a:endParaRPr lang="en-US" dirty="0"/>
          </a:p>
        </p:txBody>
      </p:sp>
      <p:sp>
        <p:nvSpPr>
          <p:cNvPr id="27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6" y="4209142"/>
            <a:ext cx="5014232" cy="190862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 i="1" baseline="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1</a:t>
            </a:r>
            <a:br>
              <a:rPr lang="en-US" dirty="0"/>
            </a:br>
            <a:r>
              <a:rPr lang="en-US" dirty="0"/>
              <a:t>Subtitle Line 2</a:t>
            </a:r>
          </a:p>
        </p:txBody>
      </p:sp>
      <p:pic>
        <p:nvPicPr>
          <p:cNvPr id="10" name="Picture 9" descr="Stevens-Official-PMSColor-R.eps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5857" y="283029"/>
            <a:ext cx="1934029" cy="828870"/>
          </a:xfrm>
          <a:prstGeom prst="rect">
            <a:avLst/>
          </a:prstGeom>
        </p:spPr>
      </p:pic>
      <p:sp>
        <p:nvSpPr>
          <p:cNvPr id="16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5275943" y="4209143"/>
            <a:ext cx="3708400" cy="1909309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0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16"/>
          </p:nvPr>
        </p:nvSpPr>
        <p:spPr>
          <a:xfrm>
            <a:off x="6047030" y="6520372"/>
            <a:ext cx="2938212" cy="201103"/>
          </a:xfrm>
        </p:spPr>
        <p:txBody>
          <a:bodyPr/>
          <a:lstStyle/>
          <a:p>
            <a:r>
              <a:rPr lang="en-US" dirty="0"/>
              <a:t>Chapter 23 Project Planning</a:t>
            </a:r>
          </a:p>
        </p:txBody>
      </p:sp>
    </p:spTree>
    <p:extLst>
      <p:ext uri="{BB962C8B-B14F-4D97-AF65-F5344CB8AC3E}">
        <p14:creationId xmlns:p14="http://schemas.microsoft.com/office/powerpoint/2010/main" val="40822853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w/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8691562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208966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w/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1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A117118A-BC41-4913-9A97-0BB9DC74274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5" hasCustomPrompt="1"/>
          </p:nvPr>
        </p:nvSpPr>
        <p:spPr>
          <a:xfrm>
            <a:off x="227013" y="2573615"/>
            <a:ext cx="8691562" cy="35433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baseline="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/>
            </a:lvl3pPr>
            <a:lvl4pPr marL="16002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20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050"/>
            </a:lvl5pPr>
          </a:lstStyle>
          <a:p>
            <a:pPr lvl="0"/>
            <a:r>
              <a:rPr lang="en-US" dirty="0"/>
              <a:t>Insert Text Here</a:t>
            </a:r>
          </a:p>
        </p:txBody>
      </p:sp>
    </p:spTree>
    <p:extLst>
      <p:ext uri="{BB962C8B-B14F-4D97-AF65-F5344CB8AC3E}">
        <p14:creationId xmlns:p14="http://schemas.microsoft.com/office/powerpoint/2010/main" val="21728878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file://localhost/Users/jasonrodriguez/Projects/Power%20Points/FINAL%20Template/images/images/PPT_Template_Header.png" TargetMode="Externa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7" Type="http://schemas.openxmlformats.org/officeDocument/2006/relationships/image" Target="file://localhost/Users/jasonrodriguez/Projects/Power%20Points/FINAL%20Template/images/images/PPT_Template_Header.png" TargetMode="Externa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slideLayout" Target="../slideLayouts/slideLayout23.xml"/><Relationship Id="rId18" Type="http://schemas.openxmlformats.org/officeDocument/2006/relationships/slideLayout" Target="../slideLayouts/slideLayout28.xml"/><Relationship Id="rId3" Type="http://schemas.openxmlformats.org/officeDocument/2006/relationships/slideLayout" Target="../slideLayouts/slideLayout13.xml"/><Relationship Id="rId21" Type="http://schemas.openxmlformats.org/officeDocument/2006/relationships/image" Target="../media/image1.png"/><Relationship Id="rId7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22.xml"/><Relationship Id="rId17" Type="http://schemas.openxmlformats.org/officeDocument/2006/relationships/slideLayout" Target="../slideLayouts/slideLayout27.xml"/><Relationship Id="rId2" Type="http://schemas.openxmlformats.org/officeDocument/2006/relationships/slideLayout" Target="../slideLayouts/slideLayout12.xml"/><Relationship Id="rId16" Type="http://schemas.openxmlformats.org/officeDocument/2006/relationships/slideLayout" Target="../slideLayouts/slideLayout26.xml"/><Relationship Id="rId20" Type="http://schemas.openxmlformats.org/officeDocument/2006/relationships/theme" Target="../theme/theme3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5" Type="http://schemas.openxmlformats.org/officeDocument/2006/relationships/slideLayout" Target="../slideLayouts/slideLayout25.xml"/><Relationship Id="rId23" Type="http://schemas.openxmlformats.org/officeDocument/2006/relationships/image" Target="file://localhost/Users/jasonrodriguez/Projects/Power%20Points/FINAL%20Template/images/images/PPT_Template_Header.png" TargetMode="External"/><Relationship Id="rId10" Type="http://schemas.openxmlformats.org/officeDocument/2006/relationships/slideLayout" Target="../slideLayouts/slideLayout20.xml"/><Relationship Id="rId19" Type="http://schemas.openxmlformats.org/officeDocument/2006/relationships/slideLayout" Target="../slideLayouts/slideLayout29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24.xml"/><Relationship Id="rId22" Type="http://schemas.openxmlformats.org/officeDocument/2006/relationships/image" Target="../media/image2.pn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30.xml"/><Relationship Id="rId5" Type="http://schemas.openxmlformats.org/officeDocument/2006/relationships/image" Target="file://localhost/Users/jasonrodriguez/Projects/Power%20Points/FINAL%20Template/images/images/PPT_Template_Header.png" TargetMode="External"/><Relationship Id="rId4" Type="http://schemas.openxmlformats.org/officeDocument/2006/relationships/image" Target="../media/image2.png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33.xml"/><Relationship Id="rId5" Type="http://schemas.openxmlformats.org/officeDocument/2006/relationships/image" Target="file://localhost/Users/jasonrodriguez/Projects/Power%20Points/FINAL%20Template/images/images/PPT_Template_Header.png" TargetMode="External"/><Relationship Id="rId4" Type="http://schemas.openxmlformats.org/officeDocument/2006/relationships/image" Target="../media/image2.png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6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theme" Target="../theme/theme7.xml"/><Relationship Id="rId5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7.xml"/><Relationship Id="rId9" Type="http://schemas.openxmlformats.org/officeDocument/2006/relationships/image" Target="file://localhost/Users/jasonrodriguez/Projects/Power%20Points/FINAL%20Template/images/images/PPT_Template_Header.png" TargetMode="Externa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image" Target="file://localhost/Users/jasonrodriguez/Projects/Power%20Points/FINAL%20Template/images/images/PPT_Template_Header.png" TargetMode="External"/><Relationship Id="rId3" Type="http://schemas.openxmlformats.org/officeDocument/2006/relationships/slideLayout" Target="../slideLayouts/slideLayout41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40.xml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1.png"/><Relationship Id="rId5" Type="http://schemas.openxmlformats.org/officeDocument/2006/relationships/theme" Target="../theme/theme8.xml"/><Relationship Id="rId4" Type="http://schemas.openxmlformats.org/officeDocument/2006/relationships/slideLayout" Target="../slideLayouts/slideLayout42.xml"/></Relationships>
</file>

<file path=ppt/slideMasters/_rels/slideMaster9.xml.rels><?xml version="1.0" encoding="UTF-8" standalone="yes"?>
<Relationships xmlns="http://schemas.openxmlformats.org/package/2006/relationships"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4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96116" y="6605986"/>
            <a:ext cx="2938212" cy="2011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pc="0">
                <a:solidFill>
                  <a:schemeClr val="tx1"/>
                </a:solidFill>
                <a:latin typeface="Century Gothic"/>
                <a:cs typeface="Century Gothic"/>
              </a:defRPr>
            </a:lvl1pPr>
          </a:lstStyle>
          <a:p>
            <a:r>
              <a:rPr lang="en-US" dirty="0"/>
              <a:t>Chapter 23 Project Planning</a:t>
            </a:r>
          </a:p>
        </p:txBody>
      </p:sp>
      <p:sp>
        <p:nvSpPr>
          <p:cNvPr id="3" name="Text Placeholder 2"/>
          <p:cNvSpPr txBox="1">
            <a:spLocks/>
          </p:cNvSpPr>
          <p:nvPr userDrawn="1"/>
        </p:nvSpPr>
        <p:spPr>
          <a:xfrm>
            <a:off x="227013" y="1584190"/>
            <a:ext cx="8682404" cy="4511810"/>
          </a:xfrm>
          <a:prstGeom prst="rect">
            <a:avLst/>
          </a:prstGeom>
        </p:spPr>
        <p:txBody>
          <a:bodyPr vert="horz"/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Tx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Insert Text Here</a:t>
            </a:r>
          </a:p>
          <a:p>
            <a:pPr lvl="1"/>
            <a:r>
              <a:rPr lang="en-US" sz="1800" dirty="0"/>
              <a:t>Insert Text Here</a:t>
            </a:r>
          </a:p>
          <a:p>
            <a:pPr lvl="2"/>
            <a:r>
              <a:rPr lang="en-US" sz="1600" dirty="0"/>
              <a:t>Insert Text Here</a:t>
            </a:r>
          </a:p>
          <a:p>
            <a:pPr lvl="3"/>
            <a:r>
              <a:rPr lang="en-US" sz="1400" dirty="0"/>
              <a:t>Insert Text Here</a:t>
            </a:r>
          </a:p>
          <a:p>
            <a:pPr lvl="4"/>
            <a:r>
              <a:rPr lang="en-US" sz="1050" dirty="0"/>
              <a:t>Insert Text Here</a:t>
            </a:r>
          </a:p>
        </p:txBody>
      </p:sp>
      <p:sp>
        <p:nvSpPr>
          <p:cNvPr id="4" name="Title 1"/>
          <p:cNvSpPr txBox="1">
            <a:spLocks/>
          </p:cNvSpPr>
          <p:nvPr userDrawn="1"/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5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A117118A-BC41-4913-9A97-0BB9DC74274E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PT_Template_Footer.png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7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10" r:link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6821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63" r:id="rId6"/>
    <p:sldLayoutId id="2147483764" r:id="rId7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PT_Template_Footer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1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6" r:link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sp>
        <p:nvSpPr>
          <p:cNvPr id="4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8686801" y="6529848"/>
            <a:ext cx="407674" cy="226551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fld id="{ABCE4561-18E8-44FB-A361-19459C10D91F}" type="slidenum">
              <a:rPr lang="en-US" smtClean="0"/>
              <a:pPr/>
              <a:t>‹#›</a:t>
            </a:fld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89466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767" r:id="rId2"/>
    <p:sldLayoutId id="2147483768" r:id="rId3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400" b="1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PT_Template_Footer.png"/>
          <p:cNvPicPr>
            <a:picLocks noChangeAspect="1"/>
          </p:cNvPicPr>
          <p:nvPr userDrawn="1"/>
        </p:nvPicPr>
        <p:blipFill>
          <a:blip r:embed="rId2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1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22" r:link="rId2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400" b="1" kern="1200" baseline="0">
                <a:solidFill>
                  <a:schemeClr val="tx1"/>
                </a:solidFill>
                <a:latin typeface="Century Gothic"/>
                <a:ea typeface="+mj-ea"/>
                <a:cs typeface="Century Gothic"/>
              </a:defRPr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8" name="Text Placeholder 4"/>
          <p:cNvSpPr txBox="1">
            <a:spLocks/>
          </p:cNvSpPr>
          <p:nvPr userDrawn="1"/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7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7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7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7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Insert Subhead Line 1</a:t>
            </a:r>
            <a:br>
              <a:rPr lang="en-US" sz="2400" dirty="0"/>
            </a:br>
            <a:r>
              <a:rPr lang="en-US" sz="2400" dirty="0"/>
              <a:t>Insert Subhead Line 2</a:t>
            </a:r>
          </a:p>
        </p:txBody>
      </p:sp>
    </p:spTree>
    <p:extLst>
      <p:ext uri="{BB962C8B-B14F-4D97-AF65-F5344CB8AC3E}">
        <p14:creationId xmlns:p14="http://schemas.microsoft.com/office/powerpoint/2010/main" val="2413663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53" r:id="rId2"/>
    <p:sldLayoutId id="2147483721" r:id="rId3"/>
    <p:sldLayoutId id="2147483742" r:id="rId4"/>
    <p:sldLayoutId id="2147483731" r:id="rId5"/>
    <p:sldLayoutId id="2147483745" r:id="rId6"/>
    <p:sldLayoutId id="2147483754" r:id="rId7"/>
    <p:sldLayoutId id="2147483755" r:id="rId8"/>
    <p:sldLayoutId id="2147483756" r:id="rId9"/>
    <p:sldLayoutId id="2147483758" r:id="rId10"/>
    <p:sldLayoutId id="2147483746" r:id="rId11"/>
    <p:sldLayoutId id="2147483748" r:id="rId12"/>
    <p:sldLayoutId id="2147483749" r:id="rId13"/>
    <p:sldLayoutId id="2147483750" r:id="rId14"/>
    <p:sldLayoutId id="2147483751" r:id="rId15"/>
    <p:sldLayoutId id="2147483736" r:id="rId16"/>
    <p:sldLayoutId id="2147483737" r:id="rId17"/>
    <p:sldLayoutId id="2147483741" r:id="rId18"/>
    <p:sldLayoutId id="2147483757" r:id="rId19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400" b="1" kern="1200" baseline="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PT_Template_Footer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1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75736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1348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PT_Template_Footer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1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4893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PT_Template_Footer.png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1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8" r:link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31372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701" r:id="rId2"/>
    <p:sldLayoutId id="2147483702" r:id="rId3"/>
    <p:sldLayoutId id="2147483695" r:id="rId4"/>
    <p:sldLayoutId id="2147483703" r:id="rId5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PT_Template_Footer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1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7" r:link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4796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5" r:id="rId2"/>
    <p:sldLayoutId id="2147483704" r:id="rId3"/>
    <p:sldLayoutId id="2147483652" r:id="rId4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50724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utorialspoint.com/dbms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6" Type="http://schemas.openxmlformats.org/officeDocument/2006/relationships/hyperlink" Target="http://flask.pocoo.org/" TargetMode="External"/><Relationship Id="rId5" Type="http://schemas.openxmlformats.org/officeDocument/2006/relationships/hyperlink" Target="https://gertjanvanhethofblog.wordpress.com/2016/02/10/exploring-flask-on-raspberry-pi/" TargetMode="External"/><Relationship Id="rId4" Type="http://schemas.openxmlformats.org/officeDocument/2006/relationships/hyperlink" Target="https://www.tutorialspoint.com/html/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9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63.png"/><Relationship Id="rId4" Type="http://schemas.openxmlformats.org/officeDocument/2006/relationships/image" Target="../media/image6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65.png"/><Relationship Id="rId4" Type="http://schemas.openxmlformats.org/officeDocument/2006/relationships/image" Target="../media/image6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60.png"/><Relationship Id="rId4" Type="http://schemas.openxmlformats.org/officeDocument/2006/relationships/image" Target="../media/image6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if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tif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9.tif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7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7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7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7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0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0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0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0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78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0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://flask.pocoo.org/" TargetMode="External"/><Relationship Id="rId7" Type="http://schemas.openxmlformats.org/officeDocument/2006/relationships/hyperlink" Target="http://www.sqlalchemy.org/" TargetMode="Externa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0.xml"/><Relationship Id="rId6" Type="http://schemas.openxmlformats.org/officeDocument/2006/relationships/hyperlink" Target="http://sebastianraschka.com/Articles/2014_sqlite_in_python_tutorial.html" TargetMode="External"/><Relationship Id="rId5" Type="http://schemas.openxmlformats.org/officeDocument/2006/relationships/hyperlink" Target="https://blog.miguelgrinberg.com/post/the-flask-mega-tutorial-part-i-hello-world" TargetMode="External"/><Relationship Id="rId4" Type="http://schemas.openxmlformats.org/officeDocument/2006/relationships/hyperlink" Target="http://flask.pocoo.org/docs/0.12/tutorial/introduction/" TargetMode="Externa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23824" y="1364341"/>
            <a:ext cx="6415807" cy="2010230"/>
          </a:xfrm>
        </p:spPr>
        <p:txBody>
          <a:bodyPr/>
          <a:lstStyle/>
          <a:p>
            <a:r>
              <a:rPr lang="en-US" dirty="0"/>
              <a:t>SSW-810: Software Engineering Tools and Techniques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Prof. Jim Rowland</a:t>
            </a:r>
          </a:p>
          <a:p>
            <a:r>
              <a:rPr lang="en-US" dirty="0"/>
              <a:t>Software Engineering</a:t>
            </a:r>
          </a:p>
          <a:p>
            <a:r>
              <a:rPr lang="en-US" dirty="0"/>
              <a:t>School of Systems and Enterprises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99236" y="2993958"/>
            <a:ext cx="5776232" cy="1745086"/>
          </a:xfrm>
        </p:spPr>
        <p:txBody>
          <a:bodyPr/>
          <a:lstStyle/>
          <a:p>
            <a:r>
              <a:rPr lang="en-US" sz="2800" b="1" dirty="0"/>
              <a:t>Building Web Sites with Python and Flask</a:t>
            </a:r>
          </a:p>
        </p:txBody>
      </p:sp>
    </p:spTree>
    <p:extLst>
      <p:ext uri="{BB962C8B-B14F-4D97-AF65-F5344CB8AC3E}">
        <p14:creationId xmlns:p14="http://schemas.microsoft.com/office/powerpoint/2010/main" val="9887913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564" y="1110342"/>
            <a:ext cx="7964005" cy="4792436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1730988" y="2155371"/>
            <a:ext cx="6419719" cy="2911610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Install Flask and its supporting packages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Create a web server program with Python and Flask</a:t>
            </a:r>
          </a:p>
          <a:p>
            <a:pPr lvl="1"/>
            <a:r>
              <a:rPr lang="en-US" dirty="0"/>
              <a:t>Return “Hello world” to the browser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Run our web server program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Point to our web server with a browser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Say “Hello”!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Hello World with Flask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8404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$ pip3 install flask</a:t>
            </a:r>
          </a:p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C:\&gt; pip3 install flask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Installing the packages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Rounded Rectangular Callout 4"/>
          <p:cNvSpPr/>
          <p:nvPr/>
        </p:nvSpPr>
        <p:spPr>
          <a:xfrm>
            <a:off x="2328273" y="2706177"/>
            <a:ext cx="4995092" cy="412580"/>
          </a:xfrm>
          <a:prstGeom prst="wedgeRoundRectCallout">
            <a:avLst>
              <a:gd name="adj1" fmla="val -39108"/>
              <a:gd name="adj2" fmla="val -126439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Add the Flask package to your Python environment</a:t>
            </a:r>
          </a:p>
        </p:txBody>
      </p:sp>
      <p:sp>
        <p:nvSpPr>
          <p:cNvPr id="6" name="Rounded Rectangular Callout 5"/>
          <p:cNvSpPr/>
          <p:nvPr/>
        </p:nvSpPr>
        <p:spPr>
          <a:xfrm>
            <a:off x="3359550" y="1336296"/>
            <a:ext cx="1658619" cy="400407"/>
          </a:xfrm>
          <a:prstGeom prst="wedgeRoundRectCallout">
            <a:avLst>
              <a:gd name="adj1" fmla="val -57087"/>
              <a:gd name="adj2" fmla="val 25932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Mac/Unix</a:t>
            </a:r>
          </a:p>
        </p:txBody>
      </p:sp>
      <p:sp>
        <p:nvSpPr>
          <p:cNvPr id="7" name="Rounded Rectangular Callout 6"/>
          <p:cNvSpPr/>
          <p:nvPr/>
        </p:nvSpPr>
        <p:spPr>
          <a:xfrm>
            <a:off x="3637280" y="1903255"/>
            <a:ext cx="1658619" cy="400407"/>
          </a:xfrm>
          <a:prstGeom prst="wedgeRoundRectCallout">
            <a:avLst>
              <a:gd name="adj1" fmla="val -57087"/>
              <a:gd name="adj2" fmla="val 25932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Windows</a:t>
            </a:r>
          </a:p>
        </p:txBody>
      </p:sp>
    </p:spTree>
    <p:extLst>
      <p:ext uri="{BB962C8B-B14F-4D97-AF65-F5344CB8AC3E}">
        <p14:creationId xmlns:p14="http://schemas.microsoft.com/office/powerpoint/2010/main" val="9524510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27013" y="1184140"/>
            <a:ext cx="8682404" cy="4511810"/>
          </a:xfrm>
        </p:spPr>
        <p:txBody>
          <a:bodyPr/>
          <a:lstStyle/>
          <a:p>
            <a:r>
              <a:rPr lang="en-US" sz="2800" dirty="0">
                <a:latin typeface="Gill Sans MT" charset="0"/>
                <a:ea typeface="Gill Sans MT" charset="0"/>
                <a:cs typeface="Gill Sans MT" charset="0"/>
              </a:rPr>
              <a:t>Python </a:t>
            </a:r>
            <a:r>
              <a:rPr lang="en-US" sz="2800" b="1" i="1" dirty="0">
                <a:latin typeface="Gill Sans MT" charset="0"/>
                <a:ea typeface="Gill Sans MT" charset="0"/>
                <a:cs typeface="Gill Sans MT" charset="0"/>
              </a:rPr>
              <a:t>decorators</a:t>
            </a:r>
            <a:r>
              <a:rPr lang="en-US" sz="2800" dirty="0">
                <a:latin typeface="Gill Sans MT" charset="0"/>
                <a:ea typeface="Gill Sans MT" charset="0"/>
                <a:cs typeface="Gill Sans MT" charset="0"/>
              </a:rPr>
              <a:t> provide additional information about a function or class definition</a:t>
            </a:r>
          </a:p>
          <a:p>
            <a:pPr lvl="1"/>
            <a:r>
              <a:rPr lang="en-US" sz="2600" dirty="0">
                <a:latin typeface="Gill Sans MT" charset="0"/>
                <a:ea typeface="Gill Sans MT" charset="0"/>
                <a:cs typeface="Gill Sans MT" charset="0"/>
              </a:rPr>
              <a:t>Decorators augment the definition of a function or class without changing the definition of the function or class</a:t>
            </a:r>
          </a:p>
          <a:p>
            <a:pPr lvl="1">
              <a:spcAft>
                <a:spcPts val="0"/>
              </a:spcAft>
            </a:pPr>
            <a:endParaRPr lang="en-US" sz="1800" dirty="0">
              <a:latin typeface="Courier New" charset="0"/>
              <a:ea typeface="Courier New" charset="0"/>
              <a:cs typeface="Courier New" charset="0"/>
            </a:endParaRPr>
          </a:p>
          <a:p>
            <a:pPr lvl="1">
              <a:spcAft>
                <a:spcPts val="0"/>
              </a:spcAft>
            </a:pPr>
            <a:r>
              <a:rPr lang="en-US" sz="1800" dirty="0">
                <a:solidFill>
                  <a:srgbClr val="0070C0"/>
                </a:solidFill>
                <a:latin typeface="Courier" pitchFamily="2" charset="0"/>
                <a:ea typeface="Courier New" charset="0"/>
                <a:cs typeface="Courier New" charset="0"/>
              </a:rPr>
              <a:t>@staticmethod</a:t>
            </a:r>
          </a:p>
          <a:p>
            <a:pPr lvl="1"/>
            <a:r>
              <a:rPr lang="en-US" sz="1800" dirty="0">
                <a:solidFill>
                  <a:srgbClr val="0070C0"/>
                </a:solidFill>
                <a:latin typeface="Courier" pitchFamily="2" charset="0"/>
                <a:ea typeface="Courier New" charset="0"/>
                <a:cs typeface="Courier New" charset="0"/>
              </a:rPr>
              <a:t>def foo(): “”” This is a static method “””</a:t>
            </a:r>
          </a:p>
          <a:p>
            <a:pPr lvl="1">
              <a:spcAft>
                <a:spcPts val="0"/>
              </a:spcAft>
            </a:pPr>
            <a:endParaRPr lang="en-US" sz="1800" dirty="0">
              <a:solidFill>
                <a:srgbClr val="0070C0"/>
              </a:solidFill>
              <a:latin typeface="Courier" pitchFamily="2" charset="0"/>
              <a:ea typeface="Courier New" charset="0"/>
              <a:cs typeface="Courier New" charset="0"/>
            </a:endParaRPr>
          </a:p>
          <a:p>
            <a:pPr lvl="1">
              <a:spcAft>
                <a:spcPts val="0"/>
              </a:spcAft>
            </a:pPr>
            <a:r>
              <a:rPr lang="en-US" sz="1800" dirty="0">
                <a:solidFill>
                  <a:srgbClr val="0070C0"/>
                </a:solidFill>
                <a:latin typeface="Courier" pitchFamily="2" charset="0"/>
                <a:ea typeface="Courier New" charset="0"/>
                <a:cs typeface="Courier New" charset="0"/>
              </a:rPr>
              <a:t>@app.route(‘/hello’)</a:t>
            </a:r>
          </a:p>
          <a:p>
            <a:pPr lvl="1">
              <a:spcAft>
                <a:spcPts val="0"/>
              </a:spcAft>
            </a:pPr>
            <a:r>
              <a:rPr lang="en-US" sz="1800" dirty="0">
                <a:solidFill>
                  <a:srgbClr val="0070C0"/>
                </a:solidFill>
                <a:latin typeface="Courier" pitchFamily="2" charset="0"/>
                <a:ea typeface="Courier New" charset="0"/>
                <a:cs typeface="Courier New" charset="0"/>
              </a:rPr>
              <a:t>def </a:t>
            </a:r>
            <a:r>
              <a:rPr lang="en-US" sz="1800" dirty="0" err="1">
                <a:solidFill>
                  <a:srgbClr val="0070C0"/>
                </a:solidFill>
                <a:latin typeface="Courier" pitchFamily="2" charset="0"/>
                <a:ea typeface="Courier New" charset="0"/>
                <a:cs typeface="Courier New" charset="0"/>
              </a:rPr>
              <a:t>hello_page</a:t>
            </a:r>
            <a:r>
              <a:rPr lang="en-US" sz="1800" dirty="0">
                <a:solidFill>
                  <a:srgbClr val="0070C0"/>
                </a:solidFill>
                <a:latin typeface="Courier" pitchFamily="2" charset="0"/>
                <a:ea typeface="Courier New" charset="0"/>
                <a:cs typeface="Courier New" charset="0"/>
              </a:rPr>
              <a:t>() -&gt; str:</a:t>
            </a:r>
          </a:p>
          <a:p>
            <a:pPr lvl="1"/>
            <a:r>
              <a:rPr lang="en-US" sz="1800" dirty="0">
                <a:solidFill>
                  <a:srgbClr val="0070C0"/>
                </a:solidFill>
                <a:latin typeface="Courier" pitchFamily="2" charset="0"/>
                <a:ea typeface="Courier New" charset="0"/>
                <a:cs typeface="Courier New" charset="0"/>
              </a:rPr>
              <a:t>	return “Hello world!”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ill Sans MT" charset="0"/>
                <a:ea typeface="Gill Sans MT" charset="0"/>
                <a:cs typeface="Gill Sans MT" charset="0"/>
              </a:rPr>
              <a:t>Background: Python decorators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8708569" y="6129799"/>
            <a:ext cx="370115" cy="219294"/>
          </a:xfrm>
        </p:spPr>
        <p:txBody>
          <a:bodyPr/>
          <a:lstStyle/>
          <a:p>
            <a:fld id="{A117118A-BC41-4913-9A97-0BB9DC74274E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Rounded Rectangular Callout 4"/>
          <p:cNvSpPr/>
          <p:nvPr/>
        </p:nvSpPr>
        <p:spPr>
          <a:xfrm>
            <a:off x="2956922" y="3252112"/>
            <a:ext cx="3868421" cy="375866"/>
          </a:xfrm>
          <a:prstGeom prst="wedgeRoundRectCallout">
            <a:avLst>
              <a:gd name="adj1" fmla="val -57087"/>
              <a:gd name="adj2" fmla="val 25932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Specify that </a:t>
            </a:r>
            <a:r>
              <a:rPr lang="en-US" b="1" i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foo </a:t>
            </a:r>
            <a:r>
              <a:rPr lang="en-US" dirty="0">
                <a:solidFill>
                  <a:schemeClr val="bg1"/>
                </a:solidFill>
              </a:rPr>
              <a:t>is a static method</a:t>
            </a:r>
          </a:p>
        </p:txBody>
      </p:sp>
      <p:sp>
        <p:nvSpPr>
          <p:cNvPr id="6" name="Rounded Rectangular Callout 5"/>
          <p:cNvSpPr/>
          <p:nvPr/>
        </p:nvSpPr>
        <p:spPr>
          <a:xfrm>
            <a:off x="4233465" y="4061549"/>
            <a:ext cx="4475104" cy="864816"/>
          </a:xfrm>
          <a:prstGeom prst="wedgeRoundRectCallout">
            <a:avLst>
              <a:gd name="adj1" fmla="val -67623"/>
              <a:gd name="adj2" fmla="val 13522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Call </a:t>
            </a:r>
            <a:r>
              <a:rPr lang="en-US" sz="16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hello_page()</a:t>
            </a:r>
            <a:r>
              <a:rPr lang="en-US" sz="1600" dirty="0">
                <a:solidFill>
                  <a:schemeClr val="bg1"/>
                </a:solidFill>
              </a:rPr>
              <a:t> function </a:t>
            </a:r>
            <a:r>
              <a:rPr lang="en-US" dirty="0">
                <a:solidFill>
                  <a:schemeClr val="bg1"/>
                </a:solidFill>
              </a:rPr>
              <a:t>when the user requests the ‘hello’ page.  Return HTML to be rendered in the web browser</a:t>
            </a:r>
          </a:p>
        </p:txBody>
      </p:sp>
      <p:sp>
        <p:nvSpPr>
          <p:cNvPr id="7" name="Rounded Rectangular Callout 6"/>
          <p:cNvSpPr/>
          <p:nvPr/>
        </p:nvSpPr>
        <p:spPr>
          <a:xfrm>
            <a:off x="4568215" y="5077659"/>
            <a:ext cx="3539126" cy="769585"/>
          </a:xfrm>
          <a:prstGeom prst="wedgeRoundRectCallout">
            <a:avLst>
              <a:gd name="adj1" fmla="val -58706"/>
              <a:gd name="adj2" fmla="val -41385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Return any valid HTML to be rendered by the browser</a:t>
            </a:r>
          </a:p>
        </p:txBody>
      </p:sp>
    </p:spTree>
    <p:extLst>
      <p:ext uri="{BB962C8B-B14F-4D97-AF65-F5344CB8AC3E}">
        <p14:creationId xmlns:p14="http://schemas.microsoft.com/office/powerpoint/2010/main" val="8564024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520C42C-C3D8-874E-B02A-A3AA99D4BC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938" y="1993375"/>
            <a:ext cx="6438900" cy="36703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ill Sans MT" charset="0"/>
                <a:ea typeface="Gill Sans MT" charset="0"/>
                <a:cs typeface="Gill Sans MT" charset="0"/>
              </a:rPr>
              <a:t>Step 1: Flask Hello World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7" name="Rounded Rectangular Callout 6"/>
          <p:cNvSpPr/>
          <p:nvPr/>
        </p:nvSpPr>
        <p:spPr>
          <a:xfrm>
            <a:off x="5587443" y="3319613"/>
            <a:ext cx="3121126" cy="659275"/>
          </a:xfrm>
          <a:prstGeom prst="wedgeRoundRectCallout">
            <a:avLst>
              <a:gd name="adj1" fmla="val -87678"/>
              <a:gd name="adj2" fmla="val 77719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Call ‘hello()’ when the browser requests the /Hello page</a:t>
            </a:r>
          </a:p>
        </p:txBody>
      </p:sp>
      <p:sp>
        <p:nvSpPr>
          <p:cNvPr id="8" name="Rounded Rectangular Callout 7"/>
          <p:cNvSpPr/>
          <p:nvPr/>
        </p:nvSpPr>
        <p:spPr>
          <a:xfrm>
            <a:off x="7198480" y="4289273"/>
            <a:ext cx="1863846" cy="1182030"/>
          </a:xfrm>
          <a:prstGeom prst="wedgeRoundRectCallout">
            <a:avLst>
              <a:gd name="adj1" fmla="val -74933"/>
              <a:gd name="adj2" fmla="val 7793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The return value is HTML that will be rendered by the browser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61307" y="1325162"/>
            <a:ext cx="74690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Gill Sans MT" panose="020B0502020104020203" pitchFamily="34" charset="77"/>
              </a:rPr>
              <a:t>Create </a:t>
            </a:r>
            <a:r>
              <a:rPr lang="en-US" sz="2800" dirty="0">
                <a:latin typeface="Courier" pitchFamily="2" charset="0"/>
              </a:rPr>
              <a:t>hello.py </a:t>
            </a:r>
            <a:r>
              <a:rPr lang="en-US" sz="2800" dirty="0">
                <a:latin typeface="Gill Sans MT" panose="020B0502020104020203" pitchFamily="34" charset="77"/>
              </a:rPr>
              <a:t>which will be our web server</a:t>
            </a:r>
          </a:p>
        </p:txBody>
      </p:sp>
      <p:sp>
        <p:nvSpPr>
          <p:cNvPr id="10" name="Rounded Rectangular Callout 9"/>
          <p:cNvSpPr/>
          <p:nvPr/>
        </p:nvSpPr>
        <p:spPr>
          <a:xfrm>
            <a:off x="4188860" y="5530647"/>
            <a:ext cx="2689746" cy="641632"/>
          </a:xfrm>
          <a:prstGeom prst="wedgeRoundRectCallout">
            <a:avLst>
              <a:gd name="adj1" fmla="val -57829"/>
              <a:gd name="adj2" fmla="val -39963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Automatically restart Flask  if the file  changes</a:t>
            </a:r>
          </a:p>
        </p:txBody>
      </p:sp>
    </p:spTree>
    <p:extLst>
      <p:ext uri="{BB962C8B-B14F-4D97-AF65-F5344CB8AC3E}">
        <p14:creationId xmlns:p14="http://schemas.microsoft.com/office/powerpoint/2010/main" val="17751349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63C0AE10-4CDD-1C41-8812-04E2584B5E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343" y="1018046"/>
            <a:ext cx="5134208" cy="2926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CB364DB-55DB-254A-A823-45CF9F96D9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807" y="4146369"/>
            <a:ext cx="6561159" cy="2021313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2: Running the Flask Web Server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8" name="Rounded Rectangular Callout 7"/>
          <p:cNvSpPr/>
          <p:nvPr/>
        </p:nvSpPr>
        <p:spPr>
          <a:xfrm>
            <a:off x="4803995" y="2163094"/>
            <a:ext cx="3534601" cy="690102"/>
          </a:xfrm>
          <a:prstGeom prst="wedgeRoundRectCallout">
            <a:avLst>
              <a:gd name="adj1" fmla="val -32155"/>
              <a:gd name="adj2" fmla="val -33386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 Run your </a:t>
            </a:r>
            <a:r>
              <a:rPr lang="en-US" sz="1600" dirty="0" err="1">
                <a:solidFill>
                  <a:schemeClr val="bg1"/>
                </a:solidFill>
              </a:rPr>
              <a:t>hello.py</a:t>
            </a:r>
            <a:r>
              <a:rPr lang="en-US" sz="1600" dirty="0">
                <a:solidFill>
                  <a:schemeClr val="bg1"/>
                </a:solidFill>
              </a:rPr>
              <a:t> program from a shell/command window, or an IDE</a:t>
            </a:r>
          </a:p>
        </p:txBody>
      </p:sp>
      <p:sp>
        <p:nvSpPr>
          <p:cNvPr id="11" name="Rounded Rectangular Callout 10"/>
          <p:cNvSpPr/>
          <p:nvPr/>
        </p:nvSpPr>
        <p:spPr>
          <a:xfrm>
            <a:off x="4803995" y="3473604"/>
            <a:ext cx="3346712" cy="939197"/>
          </a:xfrm>
          <a:prstGeom prst="wedgeRoundRectCallout">
            <a:avLst>
              <a:gd name="adj1" fmla="val -49522"/>
              <a:gd name="adj2" fmla="val 135496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Hit ^C to stop the process to shut down the server after testing or to make changes to the program</a:t>
            </a:r>
          </a:p>
        </p:txBody>
      </p:sp>
      <p:sp>
        <p:nvSpPr>
          <p:cNvPr id="14" name="Rounded Rectangular Callout 13"/>
          <p:cNvSpPr/>
          <p:nvPr/>
        </p:nvSpPr>
        <p:spPr>
          <a:xfrm>
            <a:off x="5740945" y="5248772"/>
            <a:ext cx="2967624" cy="755301"/>
          </a:xfrm>
          <a:prstGeom prst="wedgeRoundRectCallout">
            <a:avLst>
              <a:gd name="adj1" fmla="val -63255"/>
              <a:gd name="adj2" fmla="val 49043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Someone accessed your Hello page with a GET request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46161C1-2CF2-B442-A3BE-283E95392A76}"/>
              </a:ext>
            </a:extLst>
          </p:cNvPr>
          <p:cNvCxnSpPr/>
          <p:nvPr/>
        </p:nvCxnSpPr>
        <p:spPr>
          <a:xfrm>
            <a:off x="492085" y="4023294"/>
            <a:ext cx="418441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ounded Rectangular Callout 12">
            <a:extLst>
              <a:ext uri="{FF2B5EF4-FFF2-40B4-BE49-F238E27FC236}">
                <a16:creationId xmlns:a16="http://schemas.microsoft.com/office/drawing/2014/main" id="{AC5FA526-ED82-A141-835F-3DCB79E59493}"/>
              </a:ext>
            </a:extLst>
          </p:cNvPr>
          <p:cNvSpPr/>
          <p:nvPr/>
        </p:nvSpPr>
        <p:spPr>
          <a:xfrm>
            <a:off x="5173968" y="1100264"/>
            <a:ext cx="3534601" cy="519097"/>
          </a:xfrm>
          <a:prstGeom prst="wedgeRoundRectCallout">
            <a:avLst>
              <a:gd name="adj1" fmla="val -72850"/>
              <a:gd name="adj2" fmla="val 139612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hello.py</a:t>
            </a:r>
            <a:r>
              <a:rPr lang="en-US" sz="1600" dirty="0">
                <a:solidFill>
                  <a:schemeClr val="bg1"/>
                </a:solidFill>
              </a:rPr>
              <a:t> program from previous slide</a:t>
            </a:r>
          </a:p>
        </p:txBody>
      </p:sp>
    </p:spTree>
    <p:extLst>
      <p:ext uri="{BB962C8B-B14F-4D97-AF65-F5344CB8AC3E}">
        <p14:creationId xmlns:p14="http://schemas.microsoft.com/office/powerpoint/2010/main" val="16801769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0FF29BC9-A292-F94E-B23D-B5D8FBF1AB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399" y="1061283"/>
            <a:ext cx="5005895" cy="285345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F982E16-DD7D-7144-B804-6F68FC2B72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589" y="4044453"/>
            <a:ext cx="6561159" cy="2021313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2" y="274638"/>
            <a:ext cx="8361817" cy="1143000"/>
          </a:xfrm>
        </p:spPr>
        <p:txBody>
          <a:bodyPr/>
          <a:lstStyle/>
          <a:p>
            <a:r>
              <a:rPr lang="en-US" sz="3200" dirty="0"/>
              <a:t>Step 3: Accessing the Flask Web Server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8" name="Rounded Rectangular Callout 7"/>
          <p:cNvSpPr/>
          <p:nvPr/>
        </p:nvSpPr>
        <p:spPr>
          <a:xfrm>
            <a:off x="5461868" y="1317855"/>
            <a:ext cx="3246701" cy="842707"/>
          </a:xfrm>
          <a:prstGeom prst="wedgeRoundRectCallout">
            <a:avLst>
              <a:gd name="adj1" fmla="val -43056"/>
              <a:gd name="adj2" fmla="val 30213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1. Run your hello.py program from a shell/command window of IDE</a:t>
            </a:r>
          </a:p>
        </p:txBody>
      </p:sp>
      <p:sp>
        <p:nvSpPr>
          <p:cNvPr id="9" name="Rounded Rectangular Callout 8"/>
          <p:cNvSpPr/>
          <p:nvPr/>
        </p:nvSpPr>
        <p:spPr>
          <a:xfrm>
            <a:off x="339399" y="2628363"/>
            <a:ext cx="3309183" cy="756187"/>
          </a:xfrm>
          <a:prstGeom prst="wedgeRoundRectCallout">
            <a:avLst>
              <a:gd name="adj1" fmla="val 60757"/>
              <a:gd name="adj2" fmla="val -26455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2. Open your browser and enter 127.0.0.1:5000/Hello as the URL</a:t>
            </a:r>
          </a:p>
        </p:txBody>
      </p:sp>
      <p:sp>
        <p:nvSpPr>
          <p:cNvPr id="12" name="Rounded Rectangular Callout 11"/>
          <p:cNvSpPr/>
          <p:nvPr/>
        </p:nvSpPr>
        <p:spPr>
          <a:xfrm>
            <a:off x="2505186" y="4914136"/>
            <a:ext cx="4651310" cy="1004207"/>
          </a:xfrm>
          <a:prstGeom prst="wedgeRoundRectCallout">
            <a:avLst>
              <a:gd name="adj1" fmla="val 46837"/>
              <a:gd name="adj2" fmla="val -9628"/>
              <a:gd name="adj3" fmla="val 16667"/>
            </a:avLst>
          </a:prstGeom>
          <a:solidFill>
            <a:srgbClr val="92D050"/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Recreate this scenario on your laptop to verify that Flask is installed and working properly. 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82CF4C5-E800-3A42-8DAC-8709C64D92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6706" y="2435478"/>
            <a:ext cx="4064000" cy="1485900"/>
          </a:xfrm>
          <a:prstGeom prst="rect">
            <a:avLst/>
          </a:prstGeom>
        </p:spPr>
      </p:pic>
      <p:sp>
        <p:nvSpPr>
          <p:cNvPr id="11" name="Rounded Rectangular Callout 10"/>
          <p:cNvSpPr/>
          <p:nvPr/>
        </p:nvSpPr>
        <p:spPr>
          <a:xfrm>
            <a:off x="6138695" y="3913375"/>
            <a:ext cx="2450134" cy="753264"/>
          </a:xfrm>
          <a:prstGeom prst="wedgeRoundRectCallout">
            <a:avLst>
              <a:gd name="adj1" fmla="val -49640"/>
              <a:gd name="adj2" fmla="val 76952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3. Hit ^C to stop the Python program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E5C9D1E-D083-A541-888C-30D2D83AEAB2}"/>
              </a:ext>
            </a:extLst>
          </p:cNvPr>
          <p:cNvCxnSpPr>
            <a:cxnSpLocks/>
          </p:cNvCxnSpPr>
          <p:nvPr/>
        </p:nvCxnSpPr>
        <p:spPr>
          <a:xfrm>
            <a:off x="283077" y="3957979"/>
            <a:ext cx="3701094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81382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846710E-B196-C64E-91D8-D4A9A2F0AB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180" y="1691388"/>
            <a:ext cx="5876875" cy="4560640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27013" y="1110662"/>
            <a:ext cx="8682404" cy="4511810"/>
          </a:xfrm>
        </p:spPr>
        <p:txBody>
          <a:bodyPr/>
          <a:lstStyle/>
          <a:p>
            <a:r>
              <a:rPr lang="en-US" sz="2800" dirty="0">
                <a:latin typeface="Gill Sans MT" charset="0"/>
                <a:ea typeface="Gill Sans MT" charset="0"/>
                <a:cs typeface="Gill Sans MT" charset="0"/>
              </a:rPr>
              <a:t>Our Flask web server can support many pages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ill Sans MT" charset="0"/>
                <a:ea typeface="Gill Sans MT" charset="0"/>
                <a:cs typeface="Gill Sans MT" charset="0"/>
              </a:rPr>
              <a:t>Add Goodbye page to our site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6" name="Rounded Rectangular Callout 5"/>
          <p:cNvSpPr/>
          <p:nvPr/>
        </p:nvSpPr>
        <p:spPr>
          <a:xfrm>
            <a:off x="4850560" y="4578883"/>
            <a:ext cx="2790989" cy="899795"/>
          </a:xfrm>
          <a:prstGeom prst="wedgeRoundRectCallout">
            <a:avLst>
              <a:gd name="adj1" fmla="val -86583"/>
              <a:gd name="adj2" fmla="val -18147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Each @</a:t>
            </a:r>
            <a:r>
              <a:rPr lang="en-US" sz="1600" dirty="0" err="1">
                <a:solidFill>
                  <a:schemeClr val="bg1"/>
                </a:solidFill>
              </a:rPr>
              <a:t>app.route</a:t>
            </a:r>
            <a:r>
              <a:rPr lang="en-US" sz="1600" dirty="0">
                <a:solidFill>
                  <a:schemeClr val="bg1"/>
                </a:solidFill>
              </a:rPr>
              <a:t>(URL) displays a different web page</a:t>
            </a:r>
          </a:p>
        </p:txBody>
      </p:sp>
    </p:spTree>
    <p:extLst>
      <p:ext uri="{BB962C8B-B14F-4D97-AF65-F5344CB8AC3E}">
        <p14:creationId xmlns:p14="http://schemas.microsoft.com/office/powerpoint/2010/main" val="12993568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28D9839-8441-A740-B8EC-75985FA766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013" y="920750"/>
            <a:ext cx="3973056" cy="3083216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ill Sans MT" charset="0"/>
                <a:ea typeface="Gill Sans MT" charset="0"/>
                <a:cs typeface="Gill Sans MT" charset="0"/>
              </a:rPr>
              <a:t>Add Goodbye page to our site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065DD4-1B89-BE4B-B6C0-A60FB9E149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637" y="4238586"/>
            <a:ext cx="6376246" cy="2010722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ABBB48-5188-B94D-A29C-371B2585421E}"/>
              </a:ext>
            </a:extLst>
          </p:cNvPr>
          <p:cNvCxnSpPr/>
          <p:nvPr/>
        </p:nvCxnSpPr>
        <p:spPr>
          <a:xfrm>
            <a:off x="387582" y="4127797"/>
            <a:ext cx="418441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855A4131-8656-0A42-B79A-D4DDD13837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00069" y="2874980"/>
            <a:ext cx="4508500" cy="1701800"/>
          </a:xfrm>
          <a:prstGeom prst="rect">
            <a:avLst/>
          </a:prstGeom>
        </p:spPr>
      </p:pic>
      <p:sp>
        <p:nvSpPr>
          <p:cNvPr id="16" name="Rounded Rectangular Callout 15"/>
          <p:cNvSpPr/>
          <p:nvPr/>
        </p:nvSpPr>
        <p:spPr>
          <a:xfrm>
            <a:off x="3804073" y="2172570"/>
            <a:ext cx="2787722" cy="509122"/>
          </a:xfrm>
          <a:prstGeom prst="wedgeRoundRectCallout">
            <a:avLst>
              <a:gd name="adj1" fmla="val 41881"/>
              <a:gd name="adj2" fmla="val 100396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Test the new feature!</a:t>
            </a:r>
          </a:p>
        </p:txBody>
      </p:sp>
    </p:spTree>
    <p:extLst>
      <p:ext uri="{BB962C8B-B14F-4D97-AF65-F5344CB8AC3E}">
        <p14:creationId xmlns:p14="http://schemas.microsoft.com/office/powerpoint/2010/main" val="18141995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27013" y="1110662"/>
            <a:ext cx="8682404" cy="4511810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sz="2800" dirty="0">
                <a:latin typeface="Gill Sans MT" charset="0"/>
                <a:ea typeface="Gill Sans MT" charset="0"/>
                <a:cs typeface="Gill Sans MT" charset="0"/>
              </a:rPr>
              <a:t>We want to support more interesting pages</a:t>
            </a:r>
          </a:p>
          <a:p>
            <a:pPr lvl="1">
              <a:spcAft>
                <a:spcPts val="0"/>
              </a:spcAft>
            </a:pPr>
            <a:r>
              <a:rPr lang="en-US" sz="2600" dirty="0">
                <a:latin typeface="Gill Sans MT" charset="0"/>
                <a:ea typeface="Gill Sans MT" charset="0"/>
                <a:cs typeface="Gill Sans MT" charset="0"/>
              </a:rPr>
              <a:t>e.g. display variables from Python in the HTML page</a:t>
            </a:r>
          </a:p>
          <a:p>
            <a:pPr lvl="1"/>
            <a:r>
              <a:rPr lang="en-US" sz="2600" dirty="0">
                <a:latin typeface="Gill Sans MT" charset="0"/>
                <a:ea typeface="Gill Sans MT" charset="0"/>
                <a:cs typeface="Gill Sans MT" charset="0"/>
              </a:rPr>
              <a:t>(the first step in dynamic web content)</a:t>
            </a:r>
          </a:p>
          <a:p>
            <a:r>
              <a:rPr lang="en-US" sz="2800" dirty="0">
                <a:latin typeface="Gill Sans MT" charset="0"/>
                <a:ea typeface="Gill Sans MT" charset="0"/>
                <a:cs typeface="Gill Sans MT" charset="0"/>
              </a:rPr>
              <a:t>Flask works with many components, including Jinja2</a:t>
            </a:r>
          </a:p>
          <a:p>
            <a:pPr lvl="1"/>
            <a:endParaRPr lang="en-US" sz="2600" dirty="0">
              <a:latin typeface="Gill Sans MT" charset="0"/>
              <a:ea typeface="Gill Sans MT" charset="0"/>
              <a:cs typeface="Gill Sans MT" charset="0"/>
            </a:endParaRPr>
          </a:p>
          <a:p>
            <a:pPr lvl="1"/>
            <a:endParaRPr lang="en-US" sz="2600" dirty="0">
              <a:latin typeface="Gill Sans MT" charset="0"/>
              <a:ea typeface="Gill Sans MT" charset="0"/>
              <a:cs typeface="Gill Sans MT" charset="0"/>
            </a:endParaRPr>
          </a:p>
          <a:p>
            <a:r>
              <a:rPr lang="en-US" sz="2800" dirty="0">
                <a:latin typeface="Gill Sans MT" charset="0"/>
                <a:ea typeface="Gill Sans MT" charset="0"/>
                <a:cs typeface="Gill Sans MT" charset="0"/>
              </a:rPr>
              <a:t>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ill Sans MT" charset="0"/>
                <a:ea typeface="Gill Sans MT" charset="0"/>
                <a:cs typeface="Gill Sans MT" charset="0"/>
              </a:rPr>
              <a:t>Making pages more interesting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6" name="Rounded Rectangular Callout 5"/>
          <p:cNvSpPr/>
          <p:nvPr/>
        </p:nvSpPr>
        <p:spPr>
          <a:xfrm>
            <a:off x="5926002" y="3366567"/>
            <a:ext cx="2613841" cy="805383"/>
          </a:xfrm>
          <a:prstGeom prst="wedgeRoundRectCallout">
            <a:avLst>
              <a:gd name="adj1" fmla="val -110736"/>
              <a:gd name="adj2" fmla="val -2768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Jinja2 provides a bridge between Python and the generated HTML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71947" y="3619837"/>
            <a:ext cx="4008663" cy="215599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159329" y="5929198"/>
            <a:ext cx="880926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https://gertjanvanhethofblog.wordpress.com/2016/02/10/exploring-flask-on-raspberry-pi/</a:t>
            </a:r>
          </a:p>
        </p:txBody>
      </p:sp>
    </p:spTree>
    <p:extLst>
      <p:ext uri="{BB962C8B-B14F-4D97-AF65-F5344CB8AC3E}">
        <p14:creationId xmlns:p14="http://schemas.microsoft.com/office/powerpoint/2010/main" val="7763884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27013" y="1110662"/>
            <a:ext cx="8682404" cy="4511810"/>
          </a:xfrm>
        </p:spPr>
        <p:txBody>
          <a:bodyPr/>
          <a:lstStyle/>
          <a:p>
            <a:r>
              <a:rPr lang="en-US" sz="2800" dirty="0">
                <a:latin typeface="Gill Sans MT" charset="0"/>
                <a:ea typeface="Gill Sans MT" charset="0"/>
                <a:cs typeface="Gill Sans MT" charset="0"/>
              </a:rPr>
              <a:t>Flask/Jinja2 </a:t>
            </a:r>
            <a:r>
              <a:rPr lang="en-US" sz="2800" b="1" i="1" dirty="0">
                <a:latin typeface="Gill Sans MT" charset="0"/>
                <a:ea typeface="Gill Sans MT" charset="0"/>
                <a:cs typeface="Gill Sans MT" charset="0"/>
              </a:rPr>
              <a:t>requires</a:t>
            </a:r>
            <a:r>
              <a:rPr lang="en-US" sz="2800" dirty="0">
                <a:latin typeface="Gill Sans MT" charset="0"/>
                <a:ea typeface="Gill Sans MT" charset="0"/>
                <a:cs typeface="Gill Sans MT" charset="0"/>
              </a:rPr>
              <a:t> a specific directory structure</a:t>
            </a:r>
          </a:p>
          <a:p>
            <a:pPr lvl="1"/>
            <a:endParaRPr lang="en-US" sz="2600" dirty="0">
              <a:latin typeface="Gill Sans MT" charset="0"/>
              <a:ea typeface="Gill Sans MT" charset="0"/>
              <a:cs typeface="Gill Sans MT" charset="0"/>
            </a:endParaRPr>
          </a:p>
          <a:p>
            <a:pPr lvl="1"/>
            <a:endParaRPr lang="en-US" sz="2600" dirty="0">
              <a:latin typeface="Gill Sans MT" charset="0"/>
              <a:ea typeface="Gill Sans MT" charset="0"/>
              <a:cs typeface="Gill Sans MT" charset="0"/>
            </a:endParaRPr>
          </a:p>
          <a:p>
            <a:r>
              <a:rPr lang="en-US" sz="2800" dirty="0">
                <a:latin typeface="Gill Sans MT" charset="0"/>
                <a:ea typeface="Gill Sans MT" charset="0"/>
                <a:cs typeface="Gill Sans MT" charset="0"/>
              </a:rPr>
              <a:t>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770391"/>
          </a:xfrm>
        </p:spPr>
        <p:txBody>
          <a:bodyPr/>
          <a:lstStyle/>
          <a:p>
            <a:r>
              <a:rPr lang="en-US" dirty="0">
                <a:latin typeface="Gill Sans MT" charset="0"/>
                <a:ea typeface="Gill Sans MT" charset="0"/>
                <a:cs typeface="Gill Sans MT" charset="0"/>
              </a:rPr>
              <a:t>Flask application directory structure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19</a:t>
            </a:fld>
            <a:endParaRPr lang="en-US" dirty="0"/>
          </a:p>
        </p:txBody>
      </p:sp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3001466140"/>
              </p:ext>
            </p:extLst>
          </p:nvPr>
        </p:nvGraphicFramePr>
        <p:xfrm>
          <a:off x="566027" y="1965047"/>
          <a:ext cx="6690852" cy="40874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Rounded Rectangular Callout 9"/>
          <p:cNvSpPr/>
          <p:nvPr/>
        </p:nvSpPr>
        <p:spPr>
          <a:xfrm>
            <a:off x="7596767" y="2876957"/>
            <a:ext cx="1399658" cy="644659"/>
          </a:xfrm>
          <a:prstGeom prst="wedgeRoundRectCallout">
            <a:avLst>
              <a:gd name="adj1" fmla="val -72237"/>
              <a:gd name="adj2" fmla="val 13284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CSS files</a:t>
            </a:r>
          </a:p>
        </p:txBody>
      </p:sp>
      <p:sp>
        <p:nvSpPr>
          <p:cNvPr id="11" name="Rounded Rectangular Callout 10"/>
          <p:cNvSpPr/>
          <p:nvPr/>
        </p:nvSpPr>
        <p:spPr>
          <a:xfrm>
            <a:off x="6341941" y="3710767"/>
            <a:ext cx="2366628" cy="681849"/>
          </a:xfrm>
          <a:prstGeom prst="wedgeRoundRectCallout">
            <a:avLst>
              <a:gd name="adj1" fmla="val -86849"/>
              <a:gd name="adj2" fmla="val -15450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Define the common page layout for all pages</a:t>
            </a:r>
          </a:p>
        </p:txBody>
      </p:sp>
      <p:sp>
        <p:nvSpPr>
          <p:cNvPr id="12" name="Rounded Rectangular Callout 11"/>
          <p:cNvSpPr/>
          <p:nvPr/>
        </p:nvSpPr>
        <p:spPr>
          <a:xfrm>
            <a:off x="6407791" y="4822602"/>
            <a:ext cx="1942889" cy="1012053"/>
          </a:xfrm>
          <a:prstGeom prst="wedgeRoundRectCallout">
            <a:avLst>
              <a:gd name="adj1" fmla="val -71385"/>
              <a:gd name="adj2" fmla="val 7633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Templates define individual pages and combine HTML and Python code</a:t>
            </a:r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12F87551-1F4F-DE4C-9D36-58AC2C1A302E}"/>
              </a:ext>
            </a:extLst>
          </p:cNvPr>
          <p:cNvSpPr/>
          <p:nvPr/>
        </p:nvSpPr>
        <p:spPr>
          <a:xfrm>
            <a:off x="7597642" y="1965047"/>
            <a:ext cx="1398783" cy="649192"/>
          </a:xfrm>
          <a:prstGeom prst="wedgeRoundRectCallout">
            <a:avLst>
              <a:gd name="adj1" fmla="val -72237"/>
              <a:gd name="adj2" fmla="val 43025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Javascript</a:t>
            </a:r>
            <a:r>
              <a:rPr lang="en-US" sz="1600" dirty="0">
                <a:solidFill>
                  <a:schemeClr val="bg1"/>
                </a:solidFill>
              </a:rPr>
              <a:t> programs</a:t>
            </a:r>
          </a:p>
        </p:txBody>
      </p:sp>
    </p:spTree>
    <p:extLst>
      <p:ext uri="{BB962C8B-B14F-4D97-AF65-F5344CB8AC3E}">
        <p14:creationId xmlns:p14="http://schemas.microsoft.com/office/powerpoint/2010/main" val="9351515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36113" y="1135045"/>
            <a:ext cx="8459962" cy="4511810"/>
          </a:xfrm>
        </p:spPr>
        <p:txBody>
          <a:bodyPr/>
          <a:lstStyle/>
          <a:p>
            <a:r>
              <a:rPr lang="en-US" sz="2400" dirty="0">
                <a:latin typeface="Gill Sans MT"/>
                <a:ea typeface="ＭＳ Ｐゴシック" charset="0"/>
                <a:cs typeface="Gill Sans MT"/>
              </a:rPr>
              <a:t>This lecture includes material from:</a:t>
            </a:r>
          </a:p>
          <a:p>
            <a:pPr marL="342900" indent="-342900">
              <a:spcAft>
                <a:spcPts val="0"/>
              </a:spcAft>
              <a:buFont typeface="Arial" charset="0"/>
              <a:buChar char="•"/>
            </a:pPr>
            <a:r>
              <a:rPr lang="en-US" sz="2400" dirty="0">
                <a:latin typeface="Gill Sans MT"/>
                <a:cs typeface="Gill Sans MT"/>
                <a:hlinkClick r:id="rId3"/>
              </a:rPr>
              <a:t>http://www.tutorialspoint.com/dbms/</a:t>
            </a:r>
            <a:endParaRPr lang="en-US" sz="2400" dirty="0">
              <a:latin typeface="Gill Sans MT"/>
              <a:cs typeface="Gill Sans MT"/>
            </a:endParaRPr>
          </a:p>
          <a:p>
            <a:pPr marL="342900" indent="-342900">
              <a:spcAft>
                <a:spcPts val="0"/>
              </a:spcAft>
              <a:buFont typeface="Arial" charset="0"/>
              <a:buChar char="•"/>
            </a:pPr>
            <a:r>
              <a:rPr lang="en-US" sz="2400" dirty="0">
                <a:latin typeface="Gill Sans MT"/>
                <a:cs typeface="Gill Sans MT"/>
                <a:hlinkClick r:id="rId4"/>
              </a:rPr>
              <a:t>https://www.tutorialspoint.com/html/</a:t>
            </a:r>
            <a:endParaRPr lang="cs-CZ" sz="2400" dirty="0">
              <a:latin typeface="Gill Sans MT"/>
              <a:cs typeface="Gill Sans MT"/>
            </a:endParaRPr>
          </a:p>
          <a:p>
            <a:pPr marL="342900" indent="-342900">
              <a:spcAft>
                <a:spcPts val="0"/>
              </a:spcAft>
              <a:buFont typeface="Arial" charset="0"/>
              <a:buChar char="•"/>
            </a:pPr>
            <a:r>
              <a:rPr lang="cs-CZ" sz="2400" dirty="0">
                <a:latin typeface="Gill Sans MT"/>
                <a:cs typeface="Gill Sans MT"/>
                <a:hlinkClick r:id="rId5"/>
              </a:rPr>
              <a:t>https://gertjanvanhethofblog.wordpress.com/2016/02/10/exploring-flask-on-raspberry-pi/</a:t>
            </a:r>
            <a:endParaRPr lang="cs-CZ" sz="2400" dirty="0">
              <a:latin typeface="Gill Sans MT"/>
              <a:cs typeface="Gill Sans MT"/>
            </a:endParaRPr>
          </a:p>
          <a:p>
            <a:pPr marL="342900" indent="-342900">
              <a:spcAft>
                <a:spcPts val="0"/>
              </a:spcAft>
              <a:buFont typeface="Arial" charset="0"/>
              <a:buChar char="•"/>
            </a:pPr>
            <a:r>
              <a:rPr lang="cs-CZ" sz="2400" dirty="0">
                <a:latin typeface="Gill Sans MT"/>
                <a:cs typeface="Gill Sans MT"/>
                <a:hlinkClick r:id="rId6"/>
              </a:rPr>
              <a:t>http://flask.pocoo.org/</a:t>
            </a:r>
            <a:endParaRPr lang="cs-CZ" sz="2400" dirty="0">
              <a:latin typeface="Gill Sans MT"/>
              <a:cs typeface="Gill Sans MT"/>
            </a:endParaRPr>
          </a:p>
          <a:p>
            <a:pPr marL="342900" indent="-342900">
              <a:spcAft>
                <a:spcPts val="0"/>
              </a:spcAft>
              <a:buFont typeface="Arial" charset="0"/>
              <a:buChar char="•"/>
            </a:pPr>
            <a:endParaRPr lang="cs-CZ" sz="2400" dirty="0">
              <a:latin typeface="Gill Sans MT"/>
              <a:cs typeface="Gill Sans MT"/>
            </a:endParaRPr>
          </a:p>
          <a:p>
            <a:pPr>
              <a:spcAft>
                <a:spcPts val="0"/>
              </a:spcAft>
            </a:pPr>
            <a:endParaRPr lang="cs-CZ" sz="2400" dirty="0">
              <a:latin typeface="Gill Sans MT"/>
              <a:cs typeface="Gill Sans MT"/>
            </a:endParaRPr>
          </a:p>
          <a:p>
            <a:endParaRPr lang="cs-CZ" sz="2800" dirty="0"/>
          </a:p>
          <a:p>
            <a:endParaRPr lang="en-US" sz="28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Acknowledgements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5734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81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8655C6F-E94A-CE4B-AC64-A983BE60D2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492" y="2784729"/>
            <a:ext cx="5525542" cy="3376720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00492" y="1331097"/>
            <a:ext cx="8682404" cy="1957793"/>
          </a:xfrm>
        </p:spPr>
        <p:txBody>
          <a:bodyPr/>
          <a:lstStyle/>
          <a:p>
            <a:r>
              <a:rPr lang="en-US" sz="2800" dirty="0">
                <a:latin typeface="Gill Sans MT" panose="020B0502020104020203" pitchFamily="34" charset="77"/>
              </a:rPr>
              <a:t>HTML5 </a:t>
            </a:r>
            <a:r>
              <a:rPr lang="mr-IN" sz="2800" dirty="0">
                <a:latin typeface="Gill Sans MT" panose="020B0502020104020203" pitchFamily="34" charset="77"/>
              </a:rPr>
              <a:t>–</a:t>
            </a:r>
            <a:r>
              <a:rPr lang="en-US" sz="2800" dirty="0">
                <a:latin typeface="Gill Sans MT" panose="020B0502020104020203" pitchFamily="34" charset="77"/>
              </a:rPr>
              <a:t> HyperText Markup Language</a:t>
            </a:r>
          </a:p>
          <a:p>
            <a:r>
              <a:rPr lang="en-US" sz="2800" dirty="0">
                <a:latin typeface="Gill Sans MT" panose="020B0502020104020203" pitchFamily="34" charset="77"/>
              </a:rPr>
              <a:t>A language to specify the content and the appearance of pages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Intro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6" name="Rounded Rectangular Callout 5"/>
          <p:cNvSpPr/>
          <p:nvPr/>
        </p:nvSpPr>
        <p:spPr>
          <a:xfrm>
            <a:off x="3733377" y="2930583"/>
            <a:ext cx="3568245" cy="527667"/>
          </a:xfrm>
          <a:prstGeom prst="wedgeRoundRectCallout">
            <a:avLst>
              <a:gd name="adj1" fmla="val -60624"/>
              <a:gd name="adj2" fmla="val 87354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&lt;</a:t>
            </a:r>
            <a:r>
              <a:rPr lang="en-US" sz="1600" b="1" i="1" dirty="0">
                <a:solidFill>
                  <a:schemeClr val="bg1"/>
                </a:solidFill>
              </a:rPr>
              <a:t>tag</a:t>
            </a:r>
            <a:r>
              <a:rPr lang="en-US" sz="1600" dirty="0">
                <a:solidFill>
                  <a:schemeClr val="bg1"/>
                </a:solidFill>
              </a:rPr>
              <a:t>&gt; provides layout hints &lt;/</a:t>
            </a:r>
            <a:r>
              <a:rPr lang="en-US" sz="1600" b="1" i="1" dirty="0">
                <a:solidFill>
                  <a:schemeClr val="bg1"/>
                </a:solidFill>
              </a:rPr>
              <a:t>tag</a:t>
            </a:r>
            <a:r>
              <a:rPr lang="en-US" sz="1600" dirty="0">
                <a:solidFill>
                  <a:schemeClr val="bg1"/>
                </a:solidFill>
              </a:rPr>
              <a:t>&gt; 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2904" y="3839675"/>
            <a:ext cx="3352800" cy="1333500"/>
          </a:xfrm>
          <a:prstGeom prst="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661213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DCAF0AD-46DF-9746-A35D-9BB64DDD48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126" y="3032824"/>
            <a:ext cx="5055411" cy="3243516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96280" y="1173095"/>
            <a:ext cx="8682404" cy="4511810"/>
          </a:xfrm>
        </p:spPr>
        <p:txBody>
          <a:bodyPr/>
          <a:lstStyle/>
          <a:p>
            <a:r>
              <a:rPr lang="en-US" sz="2400" dirty="0">
                <a:latin typeface="Courier" pitchFamily="2" charset="0"/>
              </a:rPr>
              <a:t>templates/base.html </a:t>
            </a:r>
            <a:r>
              <a:rPr lang="en-US" sz="2800" dirty="0">
                <a:latin typeface="Gill Sans MT" panose="020B0502020104020203" pitchFamily="34" charset="77"/>
              </a:rPr>
              <a:t>defines a base template that will inherited by other pages in your project</a:t>
            </a:r>
          </a:p>
          <a:p>
            <a:pPr lvl="1"/>
            <a:r>
              <a:rPr lang="en-US" sz="2400" dirty="0">
                <a:latin typeface="Gill Sans MT" panose="020B0502020104020203" pitchFamily="34" charset="77"/>
              </a:rPr>
              <a:t>This is especially helpful when using CSS or creating multiple pages with a consistent look and feel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Jinja2 </a:t>
            </a:r>
            <a:r>
              <a:rPr lang="en-US" dirty="0">
                <a:latin typeface="Courier" pitchFamily="2" charset="0"/>
              </a:rPr>
              <a:t>base.html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6" name="Rounded Rectangular Callout 5"/>
          <p:cNvSpPr/>
          <p:nvPr/>
        </p:nvSpPr>
        <p:spPr>
          <a:xfrm>
            <a:off x="3674622" y="3034335"/>
            <a:ext cx="3697728" cy="740805"/>
          </a:xfrm>
          <a:prstGeom prst="wedgeRoundRectCallout">
            <a:avLst>
              <a:gd name="adj1" fmla="val -35267"/>
              <a:gd name="adj2" fmla="val 103817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FFFF00"/>
                </a:solidFill>
              </a:rPr>
              <a:t>{{ title }} </a:t>
            </a:r>
            <a:r>
              <a:rPr lang="en-US" sz="1600" dirty="0">
                <a:solidFill>
                  <a:schemeClr val="bg1"/>
                </a:solidFill>
              </a:rPr>
              <a:t>will be replaced by a value provided by your program in the HTML</a:t>
            </a:r>
          </a:p>
        </p:txBody>
      </p:sp>
      <p:sp>
        <p:nvSpPr>
          <p:cNvPr id="7" name="Rounded Rectangular Callout 6"/>
          <p:cNvSpPr/>
          <p:nvPr/>
        </p:nvSpPr>
        <p:spPr>
          <a:xfrm>
            <a:off x="4673303" y="4757582"/>
            <a:ext cx="3477404" cy="1268509"/>
          </a:xfrm>
          <a:prstGeom prst="wedgeRoundRectCallout">
            <a:avLst>
              <a:gd name="adj1" fmla="val -60499"/>
              <a:gd name="adj2" fmla="val -15761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Everything between </a:t>
            </a:r>
          </a:p>
          <a:p>
            <a:pPr algn="ctr"/>
            <a:r>
              <a:rPr lang="en-US" sz="1600" dirty="0">
                <a:solidFill>
                  <a:srgbClr val="FFFF00"/>
                </a:solidFill>
              </a:rPr>
              <a:t>{% block body %} </a:t>
            </a:r>
            <a:r>
              <a:rPr lang="en-US" sz="1600" dirty="0">
                <a:solidFill>
                  <a:schemeClr val="bg1"/>
                </a:solidFill>
              </a:rPr>
              <a:t>and </a:t>
            </a:r>
          </a:p>
          <a:p>
            <a:pPr algn="ctr"/>
            <a:r>
              <a:rPr lang="en-US" sz="1600" dirty="0">
                <a:solidFill>
                  <a:srgbClr val="FFFF00"/>
                </a:solidFill>
              </a:rPr>
              <a:t>{% endblock %}</a:t>
            </a:r>
          </a:p>
          <a:p>
            <a:pPr algn="ctr"/>
            <a:r>
              <a:rPr lang="en-US" sz="1600" dirty="0">
                <a:solidFill>
                  <a:schemeClr val="bg1"/>
                </a:solidFill>
              </a:rPr>
              <a:t>will be replaced by a template page that inherits from this page</a:t>
            </a:r>
          </a:p>
        </p:txBody>
      </p:sp>
    </p:spTree>
    <p:extLst>
      <p:ext uri="{BB962C8B-B14F-4D97-AF65-F5344CB8AC3E}">
        <p14:creationId xmlns:p14="http://schemas.microsoft.com/office/powerpoint/2010/main" val="7380468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E5BA999-28DB-CA4C-BB54-27C2CD84A4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935" y="2297553"/>
            <a:ext cx="7086600" cy="2705100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00492" y="1331097"/>
            <a:ext cx="8778192" cy="2144360"/>
          </a:xfrm>
        </p:spPr>
        <p:txBody>
          <a:bodyPr/>
          <a:lstStyle/>
          <a:p>
            <a:r>
              <a:rPr lang="en-US" sz="2400" dirty="0">
                <a:latin typeface="Courier" pitchFamily="2" charset="0"/>
              </a:rPr>
              <a:t>templates/</a:t>
            </a:r>
            <a:r>
              <a:rPr lang="en-US" sz="2400" dirty="0" err="1">
                <a:latin typeface="Courier" pitchFamily="2" charset="0"/>
              </a:rPr>
              <a:t>your_template.html</a:t>
            </a:r>
            <a:r>
              <a:rPr lang="en-US" sz="2400" dirty="0">
                <a:latin typeface="Courier" pitchFamily="2" charset="0"/>
              </a:rPr>
              <a:t> </a:t>
            </a:r>
            <a:r>
              <a:rPr lang="en-US" sz="2800" dirty="0">
                <a:latin typeface="Gill Sans MT" panose="020B0502020104020203" pitchFamily="34" charset="77"/>
              </a:rPr>
              <a:t>inherits from the base template in base.html and adds HTML to your specific page</a:t>
            </a:r>
            <a:endParaRPr lang="en-US" sz="2000" dirty="0">
              <a:latin typeface="Gill Sans MT" panose="020B0502020104020203" pitchFamily="34" charset="77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Jinja2 templates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6" name="Rounded Rectangular Callout 5"/>
          <p:cNvSpPr/>
          <p:nvPr/>
        </p:nvSpPr>
        <p:spPr>
          <a:xfrm>
            <a:off x="4572000" y="3058597"/>
            <a:ext cx="3697728" cy="740805"/>
          </a:xfrm>
          <a:prstGeom prst="wedgeRoundRectCallout">
            <a:avLst>
              <a:gd name="adj1" fmla="val -76291"/>
              <a:gd name="adj2" fmla="val 6500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Define the block body that will plug into base.html</a:t>
            </a:r>
          </a:p>
        </p:txBody>
      </p:sp>
      <p:sp>
        <p:nvSpPr>
          <p:cNvPr id="7" name="Rounded Rectangular Callout 6"/>
          <p:cNvSpPr/>
          <p:nvPr/>
        </p:nvSpPr>
        <p:spPr>
          <a:xfrm>
            <a:off x="4937281" y="5064406"/>
            <a:ext cx="3531420" cy="924993"/>
          </a:xfrm>
          <a:prstGeom prst="wedgeRoundRectCallout">
            <a:avLst>
              <a:gd name="adj1" fmla="val -17561"/>
              <a:gd name="adj2" fmla="val -93277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{{ my_header}} </a:t>
            </a:r>
            <a:r>
              <a:rPr lang="en-US" dirty="0">
                <a:solidFill>
                  <a:schemeClr val="bg1"/>
                </a:solidFill>
              </a:rPr>
              <a:t>and </a:t>
            </a:r>
            <a:r>
              <a:rPr lang="en-US" dirty="0">
                <a:solidFill>
                  <a:srgbClr val="FFFF00"/>
                </a:solidFill>
              </a:rPr>
              <a:t>{{ my_param }} </a:t>
            </a:r>
            <a:r>
              <a:rPr lang="en-US" dirty="0">
                <a:solidFill>
                  <a:schemeClr val="bg1"/>
                </a:solidFill>
              </a:rPr>
              <a:t>will be replaced by values from your Python program</a:t>
            </a:r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4E92105D-C852-CB4D-ABCC-B0E054C8E2CB}"/>
              </a:ext>
            </a:extLst>
          </p:cNvPr>
          <p:cNvSpPr/>
          <p:nvPr/>
        </p:nvSpPr>
        <p:spPr>
          <a:xfrm>
            <a:off x="1032837" y="5315455"/>
            <a:ext cx="3160340" cy="924993"/>
          </a:xfrm>
          <a:prstGeom prst="wedgeRoundRectCallout">
            <a:avLst>
              <a:gd name="adj1" fmla="val -18253"/>
              <a:gd name="adj2" fmla="val -91216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{% statement %} </a:t>
            </a:r>
            <a:r>
              <a:rPr lang="en-US" dirty="0">
                <a:solidFill>
                  <a:schemeClr val="bg1"/>
                </a:solidFill>
              </a:rPr>
              <a:t>is interpreted by Jinja2  </a:t>
            </a:r>
          </a:p>
        </p:txBody>
      </p:sp>
    </p:spTree>
    <p:extLst>
      <p:ext uri="{BB962C8B-B14F-4D97-AF65-F5344CB8AC3E}">
        <p14:creationId xmlns:p14="http://schemas.microsoft.com/office/powerpoint/2010/main" val="5959087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4BDAACD-949C-CF4B-94FD-BE2314349E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743" y="1572238"/>
            <a:ext cx="5595051" cy="4645682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00492" y="943897"/>
            <a:ext cx="8682404" cy="4511810"/>
          </a:xfrm>
        </p:spPr>
        <p:txBody>
          <a:bodyPr/>
          <a:lstStyle/>
          <a:p>
            <a:r>
              <a:rPr lang="en-US" sz="2800" dirty="0">
                <a:latin typeface="Gill Sans MT" panose="020B0502020104020203" pitchFamily="34" charset="77"/>
              </a:rPr>
              <a:t>Apply the template from your Python program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69259"/>
          </a:xfrm>
        </p:spPr>
        <p:txBody>
          <a:bodyPr/>
          <a:lstStyle/>
          <a:p>
            <a:r>
              <a:rPr lang="en-US" dirty="0"/>
              <a:t>Jinja2 templates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6" name="Rounded Rectangular Callout 5"/>
          <p:cNvSpPr/>
          <p:nvPr/>
        </p:nvSpPr>
        <p:spPr>
          <a:xfrm>
            <a:off x="4225571" y="1871461"/>
            <a:ext cx="3583540" cy="360325"/>
          </a:xfrm>
          <a:prstGeom prst="wedgeRoundRectCallout">
            <a:avLst>
              <a:gd name="adj1" fmla="val -51580"/>
              <a:gd name="adj2" fmla="val 124283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Import render_template from flask</a:t>
            </a:r>
          </a:p>
        </p:txBody>
      </p:sp>
      <p:sp>
        <p:nvSpPr>
          <p:cNvPr id="7" name="Rounded Rectangular Callout 6"/>
          <p:cNvSpPr/>
          <p:nvPr/>
        </p:nvSpPr>
        <p:spPr>
          <a:xfrm>
            <a:off x="3009743" y="3901217"/>
            <a:ext cx="1618529" cy="731136"/>
          </a:xfrm>
          <a:prstGeom prst="wedgeRoundRectCallout">
            <a:avLst>
              <a:gd name="adj1" fmla="val -43776"/>
              <a:gd name="adj2" fmla="val 76647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Add a new web page</a:t>
            </a:r>
          </a:p>
        </p:txBody>
      </p:sp>
      <p:sp>
        <p:nvSpPr>
          <p:cNvPr id="10" name="Rounded Rectangular Callout 9"/>
          <p:cNvSpPr/>
          <p:nvPr/>
        </p:nvSpPr>
        <p:spPr>
          <a:xfrm>
            <a:off x="5120640" y="3344628"/>
            <a:ext cx="3958044" cy="1947222"/>
          </a:xfrm>
          <a:prstGeom prst="wedgeRoundRectCallout">
            <a:avLst>
              <a:gd name="adj1" fmla="val -94558"/>
              <a:gd name="adj2" fmla="val 46766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render_template(template,  params) combines the specified template.html, base.html, and parameter values from your Python program to create an HTML document</a:t>
            </a:r>
          </a:p>
        </p:txBody>
      </p:sp>
    </p:spTree>
    <p:extLst>
      <p:ext uri="{BB962C8B-B14F-4D97-AF65-F5344CB8AC3E}">
        <p14:creationId xmlns:p14="http://schemas.microsoft.com/office/powerpoint/2010/main" val="11352992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A6E5D836-BEA2-E64F-B32E-86C9A5D557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8860" y="4212803"/>
            <a:ext cx="3704258" cy="204271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599D216-3159-4D4E-9EBC-A63D858236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8860" y="2751812"/>
            <a:ext cx="4630076" cy="135437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1330979-58EC-1047-A6A7-31CA08B7C3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7013" y="3181554"/>
            <a:ext cx="3704258" cy="307396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8E04714-E47E-3345-85A9-1EE4020D80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96728" y="846138"/>
            <a:ext cx="4896136" cy="182080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02EAB7F-8253-194D-8B4E-35DC2BDA5F5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7143" y="839596"/>
            <a:ext cx="3643885" cy="2374296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Jinja2 templates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7" name="Rounded Rectangular Callout 6"/>
          <p:cNvSpPr/>
          <p:nvPr/>
        </p:nvSpPr>
        <p:spPr>
          <a:xfrm>
            <a:off x="1784815" y="1268300"/>
            <a:ext cx="2251756" cy="308921"/>
          </a:xfrm>
          <a:prstGeom prst="wedgeRoundRectCallout">
            <a:avLst>
              <a:gd name="adj1" fmla="val -36124"/>
              <a:gd name="adj2" fmla="val 77309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1. templates/base.html</a:t>
            </a:r>
          </a:p>
        </p:txBody>
      </p:sp>
      <p:sp>
        <p:nvSpPr>
          <p:cNvPr id="17" name="Rounded Rectangular Callout 16"/>
          <p:cNvSpPr/>
          <p:nvPr/>
        </p:nvSpPr>
        <p:spPr>
          <a:xfrm>
            <a:off x="6324438" y="1348296"/>
            <a:ext cx="2767734" cy="308921"/>
          </a:xfrm>
          <a:prstGeom prst="wedgeRoundRectCallout">
            <a:avLst>
              <a:gd name="adj1" fmla="val -36387"/>
              <a:gd name="adj2" fmla="val 106452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2. templates/parameters.html</a:t>
            </a:r>
          </a:p>
        </p:txBody>
      </p:sp>
      <p:sp>
        <p:nvSpPr>
          <p:cNvPr id="6" name="Rounded Rectangular Callout 5"/>
          <p:cNvSpPr/>
          <p:nvPr/>
        </p:nvSpPr>
        <p:spPr>
          <a:xfrm>
            <a:off x="2124650" y="4106188"/>
            <a:ext cx="1905003" cy="360325"/>
          </a:xfrm>
          <a:prstGeom prst="wedgeRoundRectCallout">
            <a:avLst>
              <a:gd name="adj1" fmla="val -56804"/>
              <a:gd name="adj2" fmla="val 4375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3. </a:t>
            </a:r>
            <a:r>
              <a:rPr lang="en-US" sz="1600" dirty="0" err="1">
                <a:solidFill>
                  <a:schemeClr val="bg1"/>
                </a:solidFill>
              </a:rPr>
              <a:t>hello.py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8" name="Rounded Rectangular Callout 17"/>
          <p:cNvSpPr/>
          <p:nvPr/>
        </p:nvSpPr>
        <p:spPr>
          <a:xfrm>
            <a:off x="6051072" y="2916806"/>
            <a:ext cx="2975785" cy="360325"/>
          </a:xfrm>
          <a:prstGeom prst="wedgeRoundRectCallout">
            <a:avLst>
              <a:gd name="adj1" fmla="val -33026"/>
              <a:gd name="adj2" fmla="val 79147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4. Terminal running </a:t>
            </a:r>
            <a:r>
              <a:rPr lang="en-US" sz="1600" dirty="0" err="1">
                <a:solidFill>
                  <a:schemeClr val="bg1"/>
                </a:solidFill>
              </a:rPr>
              <a:t>hello.py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9" name="Rounded Rectangular Callout 18"/>
          <p:cNvSpPr/>
          <p:nvPr/>
        </p:nvSpPr>
        <p:spPr>
          <a:xfrm>
            <a:off x="5574752" y="4847514"/>
            <a:ext cx="3418112" cy="360325"/>
          </a:xfrm>
          <a:prstGeom prst="wedgeRoundRectCallout">
            <a:avLst>
              <a:gd name="adj1" fmla="val -22039"/>
              <a:gd name="adj2" fmla="val 74615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5. Brower rendering sample_template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955E6DE-8386-904B-866A-60E27B09AE5F}"/>
              </a:ext>
            </a:extLst>
          </p:cNvPr>
          <p:cNvCxnSpPr>
            <a:cxnSpLocks/>
          </p:cNvCxnSpPr>
          <p:nvPr/>
        </p:nvCxnSpPr>
        <p:spPr>
          <a:xfrm>
            <a:off x="648839" y="3200763"/>
            <a:ext cx="3282432" cy="13129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6F61ED7-5E89-A942-86FC-2E55D4245350}"/>
              </a:ext>
            </a:extLst>
          </p:cNvPr>
          <p:cNvCxnSpPr>
            <a:cxnSpLocks/>
          </p:cNvCxnSpPr>
          <p:nvPr/>
        </p:nvCxnSpPr>
        <p:spPr>
          <a:xfrm>
            <a:off x="4256532" y="2685375"/>
            <a:ext cx="4736332" cy="2548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7382C99-35AD-C44C-8A56-4C2942D2497D}"/>
              </a:ext>
            </a:extLst>
          </p:cNvPr>
          <p:cNvCxnSpPr>
            <a:cxnSpLocks/>
          </p:cNvCxnSpPr>
          <p:nvPr/>
        </p:nvCxnSpPr>
        <p:spPr>
          <a:xfrm>
            <a:off x="4286074" y="4135785"/>
            <a:ext cx="4706790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ounded Rectangular Callout 20">
            <a:extLst>
              <a:ext uri="{FF2B5EF4-FFF2-40B4-BE49-F238E27FC236}">
                <a16:creationId xmlns:a16="http://schemas.microsoft.com/office/drawing/2014/main" id="{07E94973-734F-F34E-B4D9-F8631AFD2312}"/>
              </a:ext>
            </a:extLst>
          </p:cNvPr>
          <p:cNvSpPr/>
          <p:nvPr/>
        </p:nvSpPr>
        <p:spPr>
          <a:xfrm>
            <a:off x="2204253" y="4847514"/>
            <a:ext cx="1886225" cy="642693"/>
          </a:xfrm>
          <a:prstGeom prst="wedgeRoundRectCallout">
            <a:avLst>
              <a:gd name="adj1" fmla="val 7947"/>
              <a:gd name="adj2" fmla="val 86242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Passed to the template</a:t>
            </a:r>
          </a:p>
        </p:txBody>
      </p:sp>
    </p:spTree>
    <p:extLst>
      <p:ext uri="{BB962C8B-B14F-4D97-AF65-F5344CB8AC3E}">
        <p14:creationId xmlns:p14="http://schemas.microsoft.com/office/powerpoint/2010/main" val="12750932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Moving Student Data to the Web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324091" y="1247569"/>
            <a:ext cx="770873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Gill Sans MT" charset="0"/>
                <a:ea typeface="Gill Sans MT" charset="0"/>
                <a:cs typeface="Gill Sans MT" charset="0"/>
              </a:rPr>
              <a:t>Goal: present student information from student repository as a web page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E43904-22DE-124F-A74D-1048E112DF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400" y="2390569"/>
            <a:ext cx="4318000" cy="2794000"/>
          </a:xfrm>
          <a:prstGeom prst="rect">
            <a:avLst/>
          </a:prstGeom>
        </p:spPr>
      </p:pic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F549D552-938F-7D4C-A749-A6BBECB08494}"/>
              </a:ext>
            </a:extLst>
          </p:cNvPr>
          <p:cNvSpPr/>
          <p:nvPr/>
        </p:nvSpPr>
        <p:spPr>
          <a:xfrm>
            <a:off x="5383250" y="3521071"/>
            <a:ext cx="2767458" cy="1287235"/>
          </a:xfrm>
          <a:prstGeom prst="wedgeRoundRectCallout">
            <a:avLst>
              <a:gd name="adj1" fmla="val -62652"/>
              <a:gd name="adj2" fmla="val 18763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We need to generate this web page dynamically from our Python program</a:t>
            </a:r>
          </a:p>
        </p:txBody>
      </p:sp>
    </p:spTree>
    <p:extLst>
      <p:ext uri="{BB962C8B-B14F-4D97-AF65-F5344CB8AC3E}">
        <p14:creationId xmlns:p14="http://schemas.microsoft.com/office/powerpoint/2010/main" val="12768416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2BA0816-0EC5-BF43-8DB0-41CEAA0199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216" y="1223248"/>
            <a:ext cx="3157021" cy="4942811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 to HTML Tables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6" name="Rounded Rectangular Callout 5"/>
          <p:cNvSpPr/>
          <p:nvPr/>
        </p:nvSpPr>
        <p:spPr>
          <a:xfrm>
            <a:off x="2700238" y="889131"/>
            <a:ext cx="3583540" cy="398425"/>
          </a:xfrm>
          <a:prstGeom prst="wedgeRoundRectCallout">
            <a:avLst>
              <a:gd name="adj1" fmla="val -48032"/>
              <a:gd name="adj2" fmla="val 135822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HTML for four column, two row table</a:t>
            </a:r>
          </a:p>
        </p:txBody>
      </p:sp>
      <p:sp>
        <p:nvSpPr>
          <p:cNvPr id="7" name="Rounded Rectangular Callout 6"/>
          <p:cNvSpPr/>
          <p:nvPr/>
        </p:nvSpPr>
        <p:spPr>
          <a:xfrm>
            <a:off x="4492008" y="4822483"/>
            <a:ext cx="3963814" cy="709631"/>
          </a:xfrm>
          <a:prstGeom prst="wedgeRoundRectCallout">
            <a:avLst>
              <a:gd name="adj1" fmla="val -11144"/>
              <a:gd name="adj2" fmla="val -44839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Goal: update our template to generate HTML for an arbitrary list of student data </a:t>
            </a:r>
          </a:p>
        </p:txBody>
      </p:sp>
      <p:sp>
        <p:nvSpPr>
          <p:cNvPr id="10" name="Rounded Rectangular Callout 9"/>
          <p:cNvSpPr/>
          <p:nvPr/>
        </p:nvSpPr>
        <p:spPr>
          <a:xfrm>
            <a:off x="5664763" y="1996942"/>
            <a:ext cx="3157021" cy="356506"/>
          </a:xfrm>
          <a:prstGeom prst="wedgeRoundRectCallout">
            <a:avLst>
              <a:gd name="adj1" fmla="val -33953"/>
              <a:gd name="adj2" fmla="val 141012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Table rendered in the browser</a:t>
            </a:r>
          </a:p>
        </p:txBody>
      </p:sp>
      <p:sp>
        <p:nvSpPr>
          <p:cNvPr id="11" name="Rounded Rectangular Callout 10"/>
          <p:cNvSpPr/>
          <p:nvPr/>
        </p:nvSpPr>
        <p:spPr>
          <a:xfrm>
            <a:off x="2929019" y="2066515"/>
            <a:ext cx="2519682" cy="356506"/>
          </a:xfrm>
          <a:prstGeom prst="wedgeRoundRectCallout">
            <a:avLst>
              <a:gd name="adj1" fmla="val -66514"/>
              <a:gd name="adj2" fmla="val 39790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TH: Table Header (column) </a:t>
            </a:r>
          </a:p>
        </p:txBody>
      </p:sp>
      <p:sp>
        <p:nvSpPr>
          <p:cNvPr id="12" name="Rounded Rectangular Callout 11"/>
          <p:cNvSpPr/>
          <p:nvPr/>
        </p:nvSpPr>
        <p:spPr>
          <a:xfrm>
            <a:off x="3481253" y="3794344"/>
            <a:ext cx="1962171" cy="653958"/>
          </a:xfrm>
          <a:prstGeom prst="wedgeRoundRectCallout">
            <a:avLst>
              <a:gd name="adj1" fmla="val -59604"/>
              <a:gd name="adj2" fmla="val 13021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TD: Table Data        (1 column in 1 row)</a:t>
            </a:r>
          </a:p>
        </p:txBody>
      </p:sp>
      <p:sp>
        <p:nvSpPr>
          <p:cNvPr id="13" name="Rounded Rectangular Callout 12">
            <a:extLst>
              <a:ext uri="{FF2B5EF4-FFF2-40B4-BE49-F238E27FC236}">
                <a16:creationId xmlns:a16="http://schemas.microsoft.com/office/drawing/2014/main" id="{F9DEC7B3-2D28-6D44-B216-B41AF0552E61}"/>
              </a:ext>
            </a:extLst>
          </p:cNvPr>
          <p:cNvSpPr/>
          <p:nvPr/>
        </p:nvSpPr>
        <p:spPr>
          <a:xfrm>
            <a:off x="3047998" y="3104218"/>
            <a:ext cx="1962171" cy="299727"/>
          </a:xfrm>
          <a:prstGeom prst="wedgeRoundRectCallout">
            <a:avLst>
              <a:gd name="adj1" fmla="val -112295"/>
              <a:gd name="adj2" fmla="val -26168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TR: Table Row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0D95435-39DC-0E47-9B69-7E48D2E9D1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8107" y="2678127"/>
            <a:ext cx="3865893" cy="1099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097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27013" y="1110662"/>
            <a:ext cx="8682404" cy="4511810"/>
          </a:xfrm>
        </p:spPr>
        <p:txBody>
          <a:bodyPr/>
          <a:lstStyle/>
          <a:p>
            <a:r>
              <a:rPr lang="en-US" sz="2800" dirty="0">
                <a:latin typeface="Gill Sans MT" charset="0"/>
                <a:ea typeface="Gill Sans MT" charset="0"/>
                <a:cs typeface="Gill Sans MT" charset="0"/>
              </a:rPr>
              <a:t>We’ve seen HTML for tables</a:t>
            </a:r>
          </a:p>
          <a:p>
            <a:pPr>
              <a:spcAft>
                <a:spcPts val="600"/>
              </a:spcAft>
            </a:pPr>
            <a:r>
              <a:rPr lang="en-US" sz="2800" dirty="0">
                <a:latin typeface="Gill Sans MT" charset="0"/>
                <a:ea typeface="Gill Sans MT" charset="0"/>
                <a:cs typeface="Gill Sans MT" charset="0"/>
              </a:rPr>
              <a:t>We know how to pass parameters from Python to Jinja2</a:t>
            </a:r>
          </a:p>
          <a:p>
            <a:pPr>
              <a:spcAft>
                <a:spcPts val="600"/>
              </a:spcAft>
            </a:pPr>
            <a:r>
              <a:rPr lang="en-US" sz="2800" dirty="0">
                <a:latin typeface="Gill Sans MT" charset="0"/>
                <a:ea typeface="Gill Sans MT" charset="0"/>
                <a:cs typeface="Gill Sans MT" charset="0"/>
              </a:rPr>
              <a:t>	How to display Python containers in HTML?</a:t>
            </a:r>
          </a:p>
          <a:p>
            <a:pPr lvl="2"/>
            <a:r>
              <a:rPr lang="en-US" sz="2400" dirty="0">
                <a:latin typeface="Gill Sans MT" charset="0"/>
                <a:ea typeface="Gill Sans MT" charset="0"/>
                <a:cs typeface="Gill Sans MT" charset="0"/>
              </a:rPr>
              <a:t>Store values in a dict and pass to Jinja2 as parameters</a:t>
            </a:r>
          </a:p>
          <a:p>
            <a:pPr lvl="1"/>
            <a:r>
              <a:rPr lang="en-US" sz="2600" dirty="0">
                <a:latin typeface="Gill Sans MT" charset="0"/>
                <a:ea typeface="Gill Sans MT" charset="0"/>
                <a:cs typeface="Gill Sans MT" charset="0"/>
              </a:rPr>
              <a:t>Jinja2 supports iterating through sequences</a:t>
            </a:r>
          </a:p>
          <a:p>
            <a:pPr lvl="1">
              <a:spcAft>
                <a:spcPts val="0"/>
              </a:spcAft>
            </a:pPr>
            <a:r>
              <a:rPr lang="en-US" sz="2600" dirty="0">
                <a:latin typeface="Gill Sans MT" charset="0"/>
                <a:ea typeface="Gill Sans MT" charset="0"/>
                <a:cs typeface="Gill Sans MT" charset="0"/>
              </a:rPr>
              <a:t>	</a:t>
            </a:r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&lt;table&gt;</a:t>
            </a:r>
          </a:p>
          <a:p>
            <a:pPr lvl="1">
              <a:spcAft>
                <a:spcPts val="0"/>
              </a:spcAft>
            </a:pPr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		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{% for item in sequence %}</a:t>
            </a:r>
          </a:p>
          <a:p>
            <a:pPr lvl="1">
              <a:spcAft>
                <a:spcPts val="0"/>
              </a:spcAft>
            </a:pPr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		&lt;tr&gt;		</a:t>
            </a:r>
          </a:p>
          <a:p>
            <a:pPr lvl="1">
              <a:spcAft>
                <a:spcPts val="0"/>
              </a:spcAft>
            </a:pPr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			&lt;td&gt; 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{{ item }} </a:t>
            </a:r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&lt;\td&gt;</a:t>
            </a:r>
          </a:p>
          <a:p>
            <a:pPr lvl="1">
              <a:spcAft>
                <a:spcPts val="0"/>
              </a:spcAft>
            </a:pPr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		&lt;\tr&gt;</a:t>
            </a:r>
          </a:p>
          <a:p>
            <a:pPr lvl="1">
              <a:spcAft>
                <a:spcPts val="0"/>
              </a:spcAft>
            </a:pPr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		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{% endfor %}</a:t>
            </a:r>
          </a:p>
          <a:p>
            <a:pPr lvl="1">
              <a:spcAft>
                <a:spcPts val="0"/>
              </a:spcAft>
            </a:pPr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	&lt;/table&gt;</a:t>
            </a:r>
          </a:p>
          <a:p>
            <a:pPr lvl="1">
              <a:spcAft>
                <a:spcPts val="0"/>
              </a:spcAft>
            </a:pPr>
            <a:endParaRPr lang="en-US" sz="2600" dirty="0">
              <a:latin typeface="Gill Sans MT" charset="0"/>
              <a:ea typeface="Gill Sans MT" charset="0"/>
              <a:cs typeface="Gill Sans MT" charset="0"/>
            </a:endParaRPr>
          </a:p>
          <a:p>
            <a:pPr lvl="1"/>
            <a:endParaRPr lang="en-US" sz="2600" dirty="0">
              <a:latin typeface="Gill Sans MT" charset="0"/>
              <a:ea typeface="Gill Sans MT" charset="0"/>
              <a:cs typeface="Gill Sans MT" charset="0"/>
            </a:endParaRPr>
          </a:p>
          <a:p>
            <a:pPr lvl="1"/>
            <a:endParaRPr lang="en-US" sz="2600" dirty="0">
              <a:latin typeface="Gill Sans MT" charset="0"/>
              <a:ea typeface="Gill Sans MT" charset="0"/>
              <a:cs typeface="Gill Sans MT" charset="0"/>
            </a:endParaRPr>
          </a:p>
          <a:p>
            <a:pPr lvl="1"/>
            <a:endParaRPr lang="en-US" sz="2600" dirty="0">
              <a:latin typeface="Gill Sans MT" charset="0"/>
              <a:ea typeface="Gill Sans MT" charset="0"/>
              <a:cs typeface="Gill Sans MT" charset="0"/>
            </a:endParaRPr>
          </a:p>
          <a:p>
            <a:r>
              <a:rPr lang="en-US" sz="2800" dirty="0">
                <a:latin typeface="Gill Sans MT" charset="0"/>
                <a:ea typeface="Gill Sans MT" charset="0"/>
                <a:cs typeface="Gill Sans MT" charset="0"/>
              </a:rPr>
              <a:t>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ill Sans MT" charset="0"/>
                <a:ea typeface="Gill Sans MT" charset="0"/>
                <a:cs typeface="Gill Sans MT" charset="0"/>
              </a:rPr>
              <a:t>Displaying tables with Flask &amp; Jinja2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6" name="Rounded Rectangular Callout 5"/>
          <p:cNvSpPr/>
          <p:nvPr/>
        </p:nvSpPr>
        <p:spPr>
          <a:xfrm>
            <a:off x="6094728" y="3703899"/>
            <a:ext cx="2689676" cy="801426"/>
          </a:xfrm>
          <a:prstGeom prst="wedgeRoundRectCallout">
            <a:avLst>
              <a:gd name="adj1" fmla="val -66454"/>
              <a:gd name="adj2" fmla="val 28971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Jinja2 iterates through the items in a sequence passed from Python</a:t>
            </a:r>
          </a:p>
        </p:txBody>
      </p:sp>
      <p:sp>
        <p:nvSpPr>
          <p:cNvPr id="8" name="Rounded Rectangular Callout 7"/>
          <p:cNvSpPr/>
          <p:nvPr/>
        </p:nvSpPr>
        <p:spPr>
          <a:xfrm>
            <a:off x="5655908" y="4753321"/>
            <a:ext cx="3052661" cy="548934"/>
          </a:xfrm>
          <a:prstGeom prst="wedgeRoundRectCallout">
            <a:avLst>
              <a:gd name="adj1" fmla="val -87972"/>
              <a:gd name="adj2" fmla="val 3875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Use the value from the sequence</a:t>
            </a:r>
          </a:p>
        </p:txBody>
      </p:sp>
      <p:sp>
        <p:nvSpPr>
          <p:cNvPr id="9" name="Rounded Rectangular Callout 8"/>
          <p:cNvSpPr/>
          <p:nvPr/>
        </p:nvSpPr>
        <p:spPr>
          <a:xfrm>
            <a:off x="4025806" y="5393754"/>
            <a:ext cx="3052661" cy="548934"/>
          </a:xfrm>
          <a:prstGeom prst="wedgeRoundRectCallout">
            <a:avLst>
              <a:gd name="adj1" fmla="val -66738"/>
              <a:gd name="adj2" fmla="val -12994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End of the Jinja2 for loop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3181350" y="4505325"/>
            <a:ext cx="409575" cy="314325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10846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E3956A8-92D0-634E-A78A-D206B47389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045" y="1618370"/>
            <a:ext cx="4908723" cy="4648480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11222" y="951039"/>
            <a:ext cx="8682404" cy="4511810"/>
          </a:xfrm>
        </p:spPr>
        <p:txBody>
          <a:bodyPr/>
          <a:lstStyle/>
          <a:p>
            <a:r>
              <a:rPr lang="en-US" sz="2800" dirty="0">
                <a:latin typeface="Gill Sans MT" charset="0"/>
                <a:ea typeface="Gill Sans MT" charset="0"/>
                <a:cs typeface="Gill Sans MT" charset="0"/>
              </a:rPr>
              <a:t>Update templates/</a:t>
            </a:r>
            <a:r>
              <a:rPr lang="en-US" sz="2800" dirty="0" err="1">
                <a:latin typeface="Gill Sans MT" charset="0"/>
                <a:ea typeface="Gill Sans MT" charset="0"/>
                <a:cs typeface="Gill Sans MT" charset="0"/>
              </a:rPr>
              <a:t>student_courses.html</a:t>
            </a:r>
            <a:endParaRPr lang="en-US" sz="2800" dirty="0">
              <a:latin typeface="Gill Sans MT" charset="0"/>
              <a:ea typeface="Gill Sans MT" charset="0"/>
              <a:cs typeface="Gill Sans MT" charset="0"/>
            </a:endParaRPr>
          </a:p>
          <a:p>
            <a:pPr lvl="1">
              <a:spcAft>
                <a:spcPts val="0"/>
              </a:spcAft>
            </a:pPr>
            <a:r>
              <a:rPr lang="en-US" sz="2600" dirty="0">
                <a:latin typeface="Gill Sans MT" charset="0"/>
                <a:ea typeface="Gill Sans MT" charset="0"/>
                <a:cs typeface="Gill Sans MT" charset="0"/>
              </a:rPr>
              <a:t>	</a:t>
            </a:r>
          </a:p>
          <a:p>
            <a:pPr lvl="1"/>
            <a:endParaRPr lang="en-US" sz="2600" dirty="0">
              <a:latin typeface="Gill Sans MT" charset="0"/>
              <a:ea typeface="Gill Sans MT" charset="0"/>
              <a:cs typeface="Gill Sans MT" charset="0"/>
            </a:endParaRPr>
          </a:p>
          <a:p>
            <a:pPr lvl="1"/>
            <a:endParaRPr lang="en-US" sz="2600" dirty="0">
              <a:latin typeface="Gill Sans MT" charset="0"/>
              <a:ea typeface="Gill Sans MT" charset="0"/>
              <a:cs typeface="Gill Sans MT" charset="0"/>
            </a:endParaRPr>
          </a:p>
          <a:p>
            <a:r>
              <a:rPr lang="en-US" sz="2800" dirty="0">
                <a:latin typeface="Gill Sans MT" charset="0"/>
                <a:ea typeface="Gill Sans MT" charset="0"/>
                <a:cs typeface="Gill Sans MT" charset="0"/>
              </a:rPr>
              <a:t>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515807"/>
          </a:xfrm>
        </p:spPr>
        <p:txBody>
          <a:bodyPr/>
          <a:lstStyle/>
          <a:p>
            <a:r>
              <a:rPr lang="en-US" dirty="0">
                <a:latin typeface="Gill Sans MT" charset="0"/>
                <a:ea typeface="Gill Sans MT" charset="0"/>
                <a:cs typeface="Gill Sans MT" charset="0"/>
              </a:rPr>
              <a:t>Displaying tables with Flask &amp; Jinja2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6" name="Rounded Rectangular Callout 5"/>
          <p:cNvSpPr/>
          <p:nvPr/>
        </p:nvSpPr>
        <p:spPr>
          <a:xfrm>
            <a:off x="3671345" y="2318178"/>
            <a:ext cx="3060847" cy="413222"/>
          </a:xfrm>
          <a:prstGeom prst="wedgeRoundRectCallout">
            <a:avLst>
              <a:gd name="adj1" fmla="val -80991"/>
              <a:gd name="adj2" fmla="val 93021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Surround the table with borders</a:t>
            </a:r>
          </a:p>
        </p:txBody>
      </p:sp>
      <p:sp>
        <p:nvSpPr>
          <p:cNvPr id="8" name="Rounded Rectangular Callout 7"/>
          <p:cNvSpPr/>
          <p:nvPr/>
        </p:nvSpPr>
        <p:spPr>
          <a:xfrm>
            <a:off x="4949206" y="4305875"/>
            <a:ext cx="2726483" cy="422193"/>
          </a:xfrm>
          <a:prstGeom prst="wedgeRoundRectCallout">
            <a:avLst>
              <a:gd name="adj1" fmla="val -143309"/>
              <a:gd name="adj2" fmla="val -45959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 &lt;tr&gt; Table Row &lt;/tr&gt;</a:t>
            </a:r>
          </a:p>
        </p:txBody>
      </p:sp>
      <p:sp>
        <p:nvSpPr>
          <p:cNvPr id="9" name="Rounded Rectangular Callout 8"/>
          <p:cNvSpPr/>
          <p:nvPr/>
        </p:nvSpPr>
        <p:spPr>
          <a:xfrm>
            <a:off x="5201768" y="4911544"/>
            <a:ext cx="3300223" cy="785132"/>
          </a:xfrm>
          <a:prstGeom prst="wedgeRoundRectCallout">
            <a:avLst>
              <a:gd name="adj1" fmla="val -61702"/>
              <a:gd name="adj2" fmla="val -44501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Add a row to the table with 4 columns for each student  in the list of </a:t>
            </a:r>
            <a:r>
              <a:rPr lang="en-US" sz="1600" dirty="0" err="1">
                <a:solidFill>
                  <a:schemeClr val="bg1"/>
                </a:solidFill>
              </a:rPr>
              <a:t>dicts</a:t>
            </a:r>
            <a:r>
              <a:rPr lang="en-US" sz="1600" dirty="0">
                <a:solidFill>
                  <a:schemeClr val="bg1"/>
                </a:solidFill>
              </a:rPr>
              <a:t> passed in from Python</a:t>
            </a:r>
          </a:p>
        </p:txBody>
      </p:sp>
      <p:sp>
        <p:nvSpPr>
          <p:cNvPr id="10" name="Rounded Rectangular Callout 9"/>
          <p:cNvSpPr/>
          <p:nvPr/>
        </p:nvSpPr>
        <p:spPr>
          <a:xfrm>
            <a:off x="3445400" y="3009965"/>
            <a:ext cx="3060847" cy="413222"/>
          </a:xfrm>
          <a:prstGeom prst="wedgeRoundRectCallout">
            <a:avLst>
              <a:gd name="adj1" fmla="val -76189"/>
              <a:gd name="adj2" fmla="val -12500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&lt;th&gt; table column headers &lt;/th&gt;</a:t>
            </a:r>
          </a:p>
        </p:txBody>
      </p:sp>
      <p:sp>
        <p:nvSpPr>
          <p:cNvPr id="11" name="Rounded Rectangular Callout 10"/>
          <p:cNvSpPr/>
          <p:nvPr/>
        </p:nvSpPr>
        <p:spPr>
          <a:xfrm>
            <a:off x="4263898" y="3635626"/>
            <a:ext cx="3249652" cy="574437"/>
          </a:xfrm>
          <a:prstGeom prst="wedgeRoundRectCallout">
            <a:avLst>
              <a:gd name="adj1" fmla="val -54536"/>
              <a:gd name="adj2" fmla="val 21448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We don’t know, and don’t care, how many rows  in students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B83728B-DDA9-7A45-BB20-27D95690CF74}"/>
              </a:ext>
            </a:extLst>
          </p:cNvPr>
          <p:cNvCxnSpPr>
            <a:cxnSpLocks/>
          </p:cNvCxnSpPr>
          <p:nvPr/>
        </p:nvCxnSpPr>
        <p:spPr>
          <a:xfrm>
            <a:off x="2486346" y="4210063"/>
            <a:ext cx="513708" cy="248921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90717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5EACDC6-71EB-BC4F-B9EF-9FEB1F9C7C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939" y="1420250"/>
            <a:ext cx="4485243" cy="4798596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27013" y="999834"/>
            <a:ext cx="8682404" cy="4511810"/>
          </a:xfrm>
        </p:spPr>
        <p:txBody>
          <a:bodyPr/>
          <a:lstStyle/>
          <a:p>
            <a:r>
              <a:rPr lang="en-US" sz="2800" dirty="0">
                <a:latin typeface="Gill Sans MT" charset="0"/>
                <a:ea typeface="Gill Sans MT" charset="0"/>
                <a:cs typeface="Gill Sans MT" charset="0"/>
              </a:rPr>
              <a:t>Update </a:t>
            </a:r>
            <a:r>
              <a:rPr lang="en-US" sz="2800" dirty="0" err="1">
                <a:latin typeface="Gill Sans MT" charset="0"/>
                <a:ea typeface="Gill Sans MT" charset="0"/>
                <a:cs typeface="Gill Sans MT" charset="0"/>
              </a:rPr>
              <a:t>static_table.py</a:t>
            </a:r>
            <a:endParaRPr lang="en-US" sz="2800" dirty="0">
              <a:latin typeface="Gill Sans MT" charset="0"/>
              <a:ea typeface="Gill Sans MT" charset="0"/>
              <a:cs typeface="Gill Sans MT" charset="0"/>
            </a:endParaRPr>
          </a:p>
          <a:p>
            <a:pPr lvl="1">
              <a:spcAft>
                <a:spcPts val="0"/>
              </a:spcAft>
            </a:pPr>
            <a:r>
              <a:rPr lang="en-US" sz="2600" dirty="0">
                <a:latin typeface="Gill Sans MT" charset="0"/>
                <a:ea typeface="Gill Sans MT" charset="0"/>
                <a:cs typeface="Gill Sans MT" charset="0"/>
              </a:rPr>
              <a:t>	</a:t>
            </a:r>
          </a:p>
          <a:p>
            <a:pPr lvl="1"/>
            <a:endParaRPr lang="en-US" sz="2600" dirty="0">
              <a:latin typeface="Gill Sans MT" charset="0"/>
              <a:ea typeface="Gill Sans MT" charset="0"/>
              <a:cs typeface="Gill Sans MT" charset="0"/>
            </a:endParaRPr>
          </a:p>
          <a:p>
            <a:pPr lvl="1"/>
            <a:endParaRPr lang="en-US" sz="2600" dirty="0">
              <a:latin typeface="Gill Sans MT" charset="0"/>
              <a:ea typeface="Gill Sans MT" charset="0"/>
              <a:cs typeface="Gill Sans MT" charset="0"/>
            </a:endParaRPr>
          </a:p>
          <a:p>
            <a:r>
              <a:rPr lang="en-US" sz="2800" dirty="0">
                <a:latin typeface="Gill Sans MT" charset="0"/>
                <a:ea typeface="Gill Sans MT" charset="0"/>
                <a:cs typeface="Gill Sans MT" charset="0"/>
              </a:rPr>
              <a:t>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515807"/>
          </a:xfrm>
        </p:spPr>
        <p:txBody>
          <a:bodyPr/>
          <a:lstStyle/>
          <a:p>
            <a:r>
              <a:rPr lang="en-US" dirty="0">
                <a:latin typeface="Gill Sans MT" charset="0"/>
                <a:ea typeface="Gill Sans MT" charset="0"/>
                <a:cs typeface="Gill Sans MT" charset="0"/>
              </a:rPr>
              <a:t>Displaying tables with Flask &amp; Jinja2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6" name="Rounded Rectangular Callout 5"/>
          <p:cNvSpPr/>
          <p:nvPr/>
        </p:nvSpPr>
        <p:spPr>
          <a:xfrm>
            <a:off x="3034789" y="4802284"/>
            <a:ext cx="5115918" cy="413222"/>
          </a:xfrm>
          <a:prstGeom prst="wedgeRoundRectCallout">
            <a:avLst>
              <a:gd name="adj1" fmla="val -62364"/>
              <a:gd name="adj2" fmla="val -57360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Access each key/value separately in template/*.html</a:t>
            </a:r>
          </a:p>
        </p:txBody>
      </p:sp>
      <p:sp>
        <p:nvSpPr>
          <p:cNvPr id="8" name="Rounded Rectangular Callout 7"/>
          <p:cNvSpPr/>
          <p:nvPr/>
        </p:nvSpPr>
        <p:spPr>
          <a:xfrm>
            <a:off x="3594232" y="3365874"/>
            <a:ext cx="3576885" cy="453674"/>
          </a:xfrm>
          <a:prstGeom prst="wedgeRoundRectCallout">
            <a:avLst>
              <a:gd name="adj1" fmla="val -62189"/>
              <a:gd name="adj2" fmla="val 14418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Pass in a list of students in JSON format</a:t>
            </a:r>
          </a:p>
        </p:txBody>
      </p:sp>
      <p:sp>
        <p:nvSpPr>
          <p:cNvPr id="10" name="Rounded Rectangular Callout 9"/>
          <p:cNvSpPr/>
          <p:nvPr/>
        </p:nvSpPr>
        <p:spPr>
          <a:xfrm>
            <a:off x="3594232" y="2480566"/>
            <a:ext cx="4247677" cy="413222"/>
          </a:xfrm>
          <a:prstGeom prst="wedgeRoundRectCallout">
            <a:avLst>
              <a:gd name="adj1" fmla="val -11756"/>
              <a:gd name="adj2" fmla="val -49070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Jinja2 supports JSON format for complex data</a:t>
            </a:r>
          </a:p>
        </p:txBody>
      </p:sp>
      <p:sp>
        <p:nvSpPr>
          <p:cNvPr id="11" name="Rounded Rectangular Callout 10"/>
          <p:cNvSpPr/>
          <p:nvPr/>
        </p:nvSpPr>
        <p:spPr>
          <a:xfrm>
            <a:off x="3594232" y="4048578"/>
            <a:ext cx="3674833" cy="558302"/>
          </a:xfrm>
          <a:prstGeom prst="wedgeRoundRectCallout">
            <a:avLst>
              <a:gd name="adj1" fmla="val -75537"/>
              <a:gd name="adj2" fmla="val -25632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Python represents JSON as a dictionary with keys and values</a:t>
            </a:r>
          </a:p>
        </p:txBody>
      </p:sp>
      <p:sp>
        <p:nvSpPr>
          <p:cNvPr id="13" name="Rounded Rectangular Callout 12"/>
          <p:cNvSpPr/>
          <p:nvPr/>
        </p:nvSpPr>
        <p:spPr>
          <a:xfrm>
            <a:off x="4746748" y="5671018"/>
            <a:ext cx="2708476" cy="603955"/>
          </a:xfrm>
          <a:prstGeom prst="wedgeRoundRectCallout">
            <a:avLst>
              <a:gd name="adj1" fmla="val -89510"/>
              <a:gd name="adj2" fmla="val -21472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Pass the list of dicts to the HTML template</a:t>
            </a:r>
          </a:p>
        </p:txBody>
      </p:sp>
    </p:spTree>
    <p:extLst>
      <p:ext uri="{BB962C8B-B14F-4D97-AF65-F5344CB8AC3E}">
        <p14:creationId xmlns:p14="http://schemas.microsoft.com/office/powerpoint/2010/main" val="3582873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7855" y="1121961"/>
            <a:ext cx="3060700" cy="2295525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48607" y="1413909"/>
            <a:ext cx="8459962" cy="4511810"/>
          </a:xfrm>
        </p:spPr>
        <p:txBody>
          <a:bodyPr/>
          <a:lstStyle/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Tying it all together</a:t>
            </a:r>
            <a:endParaRPr lang="en-US" sz="26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HTML </a:t>
            </a: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Integrating web pages and Python</a:t>
            </a: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Flask</a:t>
            </a: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Building a simple web site to display student information</a:t>
            </a:r>
          </a:p>
          <a:p>
            <a:r>
              <a:rPr lang="en-US" sz="2800" dirty="0">
                <a:latin typeface="Gill Sans MT" charset="0"/>
                <a:ea typeface="ＭＳ Ｐゴシック" charset="0"/>
              </a:rPr>
              <a:t>Populating forms with Python and Flask</a:t>
            </a: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Today’s topics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18674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4A0A2E8-EBD8-FD4D-A381-75D2601318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415" y="3637617"/>
            <a:ext cx="3378336" cy="257845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16B67BC-C623-D844-B234-659B67BABD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137" y="896799"/>
            <a:ext cx="2663553" cy="2522341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515807"/>
          </a:xfrm>
        </p:spPr>
        <p:txBody>
          <a:bodyPr/>
          <a:lstStyle/>
          <a:p>
            <a:r>
              <a:rPr lang="en-US" dirty="0">
                <a:latin typeface="Gill Sans MT" charset="0"/>
                <a:ea typeface="Gill Sans MT" charset="0"/>
                <a:cs typeface="Gill Sans MT" charset="0"/>
              </a:rPr>
              <a:t>Displaying tables with Flask &amp; Jinja2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6" name="Rounded Rectangular Callout 5"/>
          <p:cNvSpPr/>
          <p:nvPr/>
        </p:nvSpPr>
        <p:spPr>
          <a:xfrm>
            <a:off x="2649472" y="1485632"/>
            <a:ext cx="3078775" cy="413222"/>
          </a:xfrm>
          <a:prstGeom prst="wedgeRoundRectCallout">
            <a:avLst>
              <a:gd name="adj1" fmla="val -64803"/>
              <a:gd name="adj2" fmla="val 9866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templates/</a:t>
            </a:r>
            <a:r>
              <a:rPr lang="en-US" sz="1600" dirty="0" err="1">
                <a:solidFill>
                  <a:schemeClr val="bg1"/>
                </a:solidFill>
              </a:rPr>
              <a:t>student_courses.html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6" name="Rounded Rectangular Callout 15"/>
          <p:cNvSpPr/>
          <p:nvPr/>
        </p:nvSpPr>
        <p:spPr>
          <a:xfrm>
            <a:off x="2291834" y="4545922"/>
            <a:ext cx="1858136" cy="456845"/>
          </a:xfrm>
          <a:prstGeom prst="wedgeRoundRectCallout">
            <a:avLst>
              <a:gd name="adj1" fmla="val -64803"/>
              <a:gd name="adj2" fmla="val 9866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static_table.py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7" name="Rounded Rectangular Callout 16"/>
          <p:cNvSpPr/>
          <p:nvPr/>
        </p:nvSpPr>
        <p:spPr>
          <a:xfrm>
            <a:off x="6172370" y="1356456"/>
            <a:ext cx="2280167" cy="413222"/>
          </a:xfrm>
          <a:prstGeom prst="wedgeRoundRectCallout">
            <a:avLst>
              <a:gd name="adj1" fmla="val -45241"/>
              <a:gd name="adj2" fmla="val 104317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Browser Window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2B934DF-EFF5-C34E-AC9A-C9A91EB0ABA4}"/>
              </a:ext>
            </a:extLst>
          </p:cNvPr>
          <p:cNvCxnSpPr/>
          <p:nvPr/>
        </p:nvCxnSpPr>
        <p:spPr>
          <a:xfrm>
            <a:off x="111512" y="3482526"/>
            <a:ext cx="3557239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ACE46885-0555-CD43-AC0C-7B5D2802CB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0100" y="2051271"/>
            <a:ext cx="2882353" cy="2755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0822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927295D-C07D-184A-8E4B-0AE0099442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012" y="3482526"/>
            <a:ext cx="3624821" cy="274838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16B67BC-C623-D844-B234-659B67BABD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137" y="896799"/>
            <a:ext cx="2663553" cy="2522341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515807"/>
          </a:xfrm>
        </p:spPr>
        <p:txBody>
          <a:bodyPr/>
          <a:lstStyle/>
          <a:p>
            <a:r>
              <a:rPr lang="en-US" dirty="0">
                <a:latin typeface="Gill Sans MT" charset="0"/>
                <a:ea typeface="Gill Sans MT" charset="0"/>
                <a:cs typeface="Gill Sans MT" charset="0"/>
              </a:rPr>
              <a:t>When things go wrong… missing rows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6" name="Rounded Rectangular Callout 5"/>
          <p:cNvSpPr/>
          <p:nvPr/>
        </p:nvSpPr>
        <p:spPr>
          <a:xfrm>
            <a:off x="2649473" y="1485631"/>
            <a:ext cx="3059952" cy="565625"/>
          </a:xfrm>
          <a:prstGeom prst="wedgeRoundRectCallout">
            <a:avLst>
              <a:gd name="adj1" fmla="val -64803"/>
              <a:gd name="adj2" fmla="val 9866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templates/</a:t>
            </a:r>
            <a:r>
              <a:rPr lang="en-US" sz="1600" dirty="0" err="1">
                <a:solidFill>
                  <a:schemeClr val="bg1"/>
                </a:solidFill>
              </a:rPr>
              <a:t>student_courses.html</a:t>
            </a:r>
            <a:endParaRPr lang="en-US" sz="1600" dirty="0">
              <a:solidFill>
                <a:schemeClr val="bg1"/>
              </a:solidFill>
            </a:endParaRPr>
          </a:p>
          <a:p>
            <a:pPr algn="ctr"/>
            <a:r>
              <a:rPr lang="en-US" sz="1600" dirty="0">
                <a:solidFill>
                  <a:schemeClr val="bg1"/>
                </a:solidFill>
              </a:rPr>
              <a:t>unchanged</a:t>
            </a:r>
          </a:p>
        </p:txBody>
      </p:sp>
      <p:sp>
        <p:nvSpPr>
          <p:cNvPr id="16" name="Rounded Rectangular Callout 15"/>
          <p:cNvSpPr/>
          <p:nvPr/>
        </p:nvSpPr>
        <p:spPr>
          <a:xfrm>
            <a:off x="3852409" y="5611303"/>
            <a:ext cx="3624821" cy="565625"/>
          </a:xfrm>
          <a:prstGeom prst="wedgeRoundRectCallout">
            <a:avLst>
              <a:gd name="adj1" fmla="val -88098"/>
              <a:gd name="adj2" fmla="val 34500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Oops!  The variable names must match to pass data from .py to .html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2B934DF-EFF5-C34E-AC9A-C9A91EB0ABA4}"/>
              </a:ext>
            </a:extLst>
          </p:cNvPr>
          <p:cNvCxnSpPr/>
          <p:nvPr/>
        </p:nvCxnSpPr>
        <p:spPr>
          <a:xfrm>
            <a:off x="111512" y="3482526"/>
            <a:ext cx="3557239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BE3E857-0C92-6B42-8E3D-27DA5449E05E}"/>
              </a:ext>
            </a:extLst>
          </p:cNvPr>
          <p:cNvCxnSpPr>
            <a:cxnSpLocks/>
          </p:cNvCxnSpPr>
          <p:nvPr/>
        </p:nvCxnSpPr>
        <p:spPr>
          <a:xfrm>
            <a:off x="1854698" y="2221715"/>
            <a:ext cx="241388" cy="3630445"/>
          </a:xfrm>
          <a:prstGeom prst="straightConnector1">
            <a:avLst/>
          </a:prstGeom>
          <a:ln>
            <a:solidFill>
              <a:srgbClr val="0070C0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45F0466A-6010-EA44-A534-4F02006264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8969" y="2157969"/>
            <a:ext cx="4025037" cy="3065043"/>
          </a:xfrm>
          <a:prstGeom prst="rect">
            <a:avLst/>
          </a:prstGeom>
        </p:spPr>
      </p:pic>
      <p:sp>
        <p:nvSpPr>
          <p:cNvPr id="17" name="Rounded Rectangular Callout 16"/>
          <p:cNvSpPr/>
          <p:nvPr/>
        </p:nvSpPr>
        <p:spPr>
          <a:xfrm>
            <a:off x="6470975" y="4036937"/>
            <a:ext cx="2280167" cy="413222"/>
          </a:xfrm>
          <a:prstGeom prst="wedgeRoundRectCallout">
            <a:avLst>
              <a:gd name="adj1" fmla="val -45241"/>
              <a:gd name="adj2" fmla="val 104317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Missing data rows!</a:t>
            </a:r>
          </a:p>
        </p:txBody>
      </p:sp>
    </p:spTree>
    <p:extLst>
      <p:ext uri="{BB962C8B-B14F-4D97-AF65-F5344CB8AC3E}">
        <p14:creationId xmlns:p14="http://schemas.microsoft.com/office/powerpoint/2010/main" val="12302347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9D8BB895-1963-CE46-AF06-4B07BEE482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3284" y="1533076"/>
            <a:ext cx="4038600" cy="38989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86D4C3E-F391-1540-AE6C-C17FD1678F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171" y="3522551"/>
            <a:ext cx="3861663" cy="274188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16B67BC-C623-D844-B234-659B67BABD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2137" y="896799"/>
            <a:ext cx="2663553" cy="2522341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2" y="274638"/>
            <a:ext cx="8290263" cy="515807"/>
          </a:xfrm>
        </p:spPr>
        <p:txBody>
          <a:bodyPr/>
          <a:lstStyle/>
          <a:p>
            <a:r>
              <a:rPr lang="en-US" sz="3200" dirty="0">
                <a:latin typeface="Gill Sans MT" charset="0"/>
                <a:ea typeface="Gill Sans MT" charset="0"/>
                <a:cs typeface="Gill Sans MT" charset="0"/>
              </a:rPr>
              <a:t>When things go wrong… missing columns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6" name="Rounded Rectangular Callout 5"/>
          <p:cNvSpPr/>
          <p:nvPr/>
        </p:nvSpPr>
        <p:spPr>
          <a:xfrm>
            <a:off x="2398620" y="939119"/>
            <a:ext cx="3146416" cy="515806"/>
          </a:xfrm>
          <a:prstGeom prst="wedgeRoundRectCallout">
            <a:avLst>
              <a:gd name="adj1" fmla="val -63003"/>
              <a:gd name="adj2" fmla="val 105564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templates/</a:t>
            </a:r>
            <a:r>
              <a:rPr lang="en-US" sz="1600" dirty="0" err="1">
                <a:solidFill>
                  <a:schemeClr val="bg1"/>
                </a:solidFill>
              </a:rPr>
              <a:t>student_courses.html</a:t>
            </a:r>
            <a:endParaRPr lang="en-US" sz="1600" dirty="0">
              <a:solidFill>
                <a:schemeClr val="bg1"/>
              </a:solidFill>
            </a:endParaRPr>
          </a:p>
          <a:p>
            <a:pPr algn="ctr"/>
            <a:r>
              <a:rPr lang="en-US" sz="1600" dirty="0">
                <a:solidFill>
                  <a:schemeClr val="bg1"/>
                </a:solidFill>
              </a:rPr>
              <a:t>unchanged</a:t>
            </a:r>
          </a:p>
        </p:txBody>
      </p:sp>
      <p:sp>
        <p:nvSpPr>
          <p:cNvPr id="16" name="Rounded Rectangular Callout 15"/>
          <p:cNvSpPr/>
          <p:nvPr/>
        </p:nvSpPr>
        <p:spPr>
          <a:xfrm>
            <a:off x="2331106" y="4510800"/>
            <a:ext cx="2240894" cy="563304"/>
          </a:xfrm>
          <a:prstGeom prst="wedgeRoundRectCallout">
            <a:avLst>
              <a:gd name="adj1" fmla="val -80483"/>
              <a:gd name="adj2" fmla="val -133572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Oops!  The attribute names must match 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2B934DF-EFF5-C34E-AC9A-C9A91EB0ABA4}"/>
              </a:ext>
            </a:extLst>
          </p:cNvPr>
          <p:cNvCxnSpPr/>
          <p:nvPr/>
        </p:nvCxnSpPr>
        <p:spPr>
          <a:xfrm>
            <a:off x="111512" y="3482526"/>
            <a:ext cx="3557239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BE3E857-0C92-6B42-8E3D-27DA5449E05E}"/>
              </a:ext>
            </a:extLst>
          </p:cNvPr>
          <p:cNvCxnSpPr>
            <a:cxnSpLocks/>
          </p:cNvCxnSpPr>
          <p:nvPr/>
        </p:nvCxnSpPr>
        <p:spPr>
          <a:xfrm>
            <a:off x="1854698" y="2221715"/>
            <a:ext cx="325794" cy="3955213"/>
          </a:xfrm>
          <a:prstGeom prst="straightConnector1">
            <a:avLst/>
          </a:prstGeom>
          <a:ln>
            <a:solidFill>
              <a:srgbClr val="0070C0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ounded Rectangular Callout 16"/>
          <p:cNvSpPr/>
          <p:nvPr/>
        </p:nvSpPr>
        <p:spPr>
          <a:xfrm>
            <a:off x="5877825" y="3992710"/>
            <a:ext cx="2280167" cy="413222"/>
          </a:xfrm>
          <a:prstGeom prst="wedgeRoundRectCallout">
            <a:avLst>
              <a:gd name="adj1" fmla="val -44624"/>
              <a:gd name="adj2" fmla="val 209853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Missing data field!</a:t>
            </a:r>
          </a:p>
        </p:txBody>
      </p:sp>
      <p:sp>
        <p:nvSpPr>
          <p:cNvPr id="14" name="Rounded Rectangular Callout 13">
            <a:extLst>
              <a:ext uri="{FF2B5EF4-FFF2-40B4-BE49-F238E27FC236}">
                <a16:creationId xmlns:a16="http://schemas.microsoft.com/office/drawing/2014/main" id="{30D1F303-CFBE-4F4F-A73B-484A7662E119}"/>
              </a:ext>
            </a:extLst>
          </p:cNvPr>
          <p:cNvSpPr/>
          <p:nvPr/>
        </p:nvSpPr>
        <p:spPr>
          <a:xfrm>
            <a:off x="2476554" y="3058868"/>
            <a:ext cx="1950667" cy="693972"/>
          </a:xfrm>
          <a:prstGeom prst="wedgeRoundRectCallout">
            <a:avLst>
              <a:gd name="adj1" fmla="val -75238"/>
              <a:gd name="adj2" fmla="val 24005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The variable names match…  Must be something else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2936094-2C66-3E41-B135-9D38FA1A811F}"/>
              </a:ext>
            </a:extLst>
          </p:cNvPr>
          <p:cNvCxnSpPr>
            <a:cxnSpLocks/>
          </p:cNvCxnSpPr>
          <p:nvPr/>
        </p:nvCxnSpPr>
        <p:spPr>
          <a:xfrm flipH="1">
            <a:off x="1322362" y="2670372"/>
            <a:ext cx="754972" cy="2223122"/>
          </a:xfrm>
          <a:prstGeom prst="straightConnector1">
            <a:avLst/>
          </a:prstGeom>
          <a:ln>
            <a:solidFill>
              <a:srgbClr val="00B050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78898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70" y="1110342"/>
            <a:ext cx="8618500" cy="5186286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1580518" y="2074348"/>
            <a:ext cx="6419719" cy="2911610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import sqlite3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Specify the Sqlite database file name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Specify the query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Open a connection to the database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Execute a query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Fetch the results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Use the results in your Python program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2" y="274638"/>
            <a:ext cx="8481557" cy="1143000"/>
          </a:xfrm>
        </p:spPr>
        <p:txBody>
          <a:bodyPr/>
          <a:lstStyle/>
          <a:p>
            <a:r>
              <a:rPr lang="en-US" sz="3200" dirty="0"/>
              <a:t>Running database queries from Python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47665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82525" y="1021479"/>
            <a:ext cx="1611101" cy="1397630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27013" y="970245"/>
            <a:ext cx="8682404" cy="5559604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sz="2800" b="1" dirty="0">
                <a:latin typeface="Gill Sans MT" charset="0"/>
                <a:ea typeface="Gill Sans MT" charset="0"/>
                <a:cs typeface="Gill Sans MT" charset="0"/>
              </a:rPr>
              <a:t>Steps</a:t>
            </a:r>
            <a:r>
              <a:rPr lang="en-US" sz="2800" dirty="0">
                <a:latin typeface="Gill Sans MT" charset="0"/>
                <a:ea typeface="Gill Sans MT" charset="0"/>
                <a:cs typeface="Gill Sans MT" charset="0"/>
              </a:rPr>
              <a:t>:</a:t>
            </a:r>
          </a:p>
          <a:p>
            <a:pPr marL="514350" indent="-514350">
              <a:spcAft>
                <a:spcPts val="600"/>
              </a:spcAft>
              <a:buFont typeface="+mj-lt"/>
              <a:buAutoNum type="arabicPeriod"/>
            </a:pPr>
            <a:r>
              <a:rPr lang="en-US" sz="2800" dirty="0">
                <a:latin typeface="Gill Sans MT" charset="0"/>
                <a:ea typeface="Gill Sans MT" charset="0"/>
                <a:cs typeface="Gill Sans MT" charset="0"/>
              </a:rPr>
              <a:t>Write a query to pull the data</a:t>
            </a:r>
          </a:p>
          <a:p>
            <a:pPr marL="514350" indent="-514350">
              <a:spcAft>
                <a:spcPts val="600"/>
              </a:spcAft>
              <a:buFont typeface="+mj-lt"/>
              <a:buAutoNum type="arabicPeriod"/>
            </a:pPr>
            <a:r>
              <a:rPr lang="en-US" sz="2800" dirty="0">
                <a:latin typeface="Gill Sans MT" charset="0"/>
                <a:ea typeface="Gill Sans MT" charset="0"/>
                <a:cs typeface="Gill Sans MT" charset="0"/>
              </a:rPr>
              <a:t>Create a template for the new web page</a:t>
            </a:r>
          </a:p>
          <a:p>
            <a:pPr marL="514350" indent="-514350">
              <a:spcAft>
                <a:spcPts val="600"/>
              </a:spcAft>
              <a:buFont typeface="+mj-lt"/>
              <a:buAutoNum type="arabicPeriod"/>
            </a:pPr>
            <a:r>
              <a:rPr lang="en-US" sz="2800" dirty="0">
                <a:latin typeface="Gill Sans MT" charset="0"/>
                <a:ea typeface="Gill Sans MT" charset="0"/>
                <a:cs typeface="Gill Sans MT" charset="0"/>
              </a:rPr>
              <a:t>Update Stevens.py with a new function to return the HTML for the web page on our growing web site</a:t>
            </a:r>
          </a:p>
          <a:p>
            <a:pPr marL="971550" lvl="1" indent="-514350">
              <a:spcAft>
                <a:spcPts val="600"/>
              </a:spcAft>
              <a:buFont typeface="+mj-lt"/>
              <a:buAutoNum type="alphaLcParenR"/>
            </a:pPr>
            <a:r>
              <a:rPr lang="en-US" sz="2600" dirty="0">
                <a:latin typeface="Gill Sans MT" charset="0"/>
                <a:ea typeface="Gill Sans MT" charset="0"/>
                <a:cs typeface="Gill Sans MT" charset="0"/>
              </a:rPr>
              <a:t>Connect to the database</a:t>
            </a:r>
          </a:p>
          <a:p>
            <a:pPr marL="971550" lvl="1" indent="-514350">
              <a:spcAft>
                <a:spcPts val="600"/>
              </a:spcAft>
              <a:buFont typeface="+mj-lt"/>
              <a:buAutoNum type="alphaLcParenR"/>
            </a:pPr>
            <a:r>
              <a:rPr lang="en-US" sz="2600" dirty="0">
                <a:latin typeface="Gill Sans MT" charset="0"/>
                <a:ea typeface="Gill Sans MT" charset="0"/>
                <a:cs typeface="Gill Sans MT" charset="0"/>
              </a:rPr>
              <a:t>Run the query</a:t>
            </a:r>
          </a:p>
          <a:p>
            <a:pPr marL="971550" lvl="1" indent="-514350">
              <a:spcAft>
                <a:spcPts val="600"/>
              </a:spcAft>
              <a:buFont typeface="+mj-lt"/>
              <a:buAutoNum type="alphaLcParenR"/>
            </a:pPr>
            <a:r>
              <a:rPr lang="en-US" sz="2600" dirty="0">
                <a:latin typeface="Gill Sans MT" charset="0"/>
                <a:ea typeface="Gill Sans MT" charset="0"/>
                <a:cs typeface="Gill Sans MT" charset="0"/>
              </a:rPr>
              <a:t>Convert the results to a list of dicts</a:t>
            </a:r>
          </a:p>
          <a:p>
            <a:pPr marL="971550" lvl="1" indent="-514350">
              <a:spcAft>
                <a:spcPts val="600"/>
              </a:spcAft>
              <a:buFont typeface="+mj-lt"/>
              <a:buAutoNum type="alphaLcParenR"/>
            </a:pPr>
            <a:r>
              <a:rPr lang="en-US" sz="2600" dirty="0">
                <a:latin typeface="Gill Sans MT" charset="0"/>
                <a:ea typeface="Gill Sans MT" charset="0"/>
                <a:cs typeface="Gill Sans MT" charset="0"/>
              </a:rPr>
              <a:t>Render the new template and the database query results to Jinja2	</a:t>
            </a:r>
          </a:p>
          <a:p>
            <a:pPr marL="971550" lvl="1" indent="-514350">
              <a:spcAft>
                <a:spcPts val="600"/>
              </a:spcAft>
              <a:buFont typeface="+mj-lt"/>
              <a:buAutoNum type="alphaLcParenR"/>
            </a:pPr>
            <a:r>
              <a:rPr lang="en-US" sz="2600" dirty="0">
                <a:latin typeface="Gill Sans MT" charset="0"/>
                <a:ea typeface="Gill Sans MT" charset="0"/>
                <a:cs typeface="Gill Sans MT" charset="0"/>
              </a:rPr>
              <a:t>Earn fame and fortune </a:t>
            </a:r>
          </a:p>
          <a:p>
            <a:pPr lvl="1"/>
            <a:endParaRPr lang="en-US" sz="2600" dirty="0">
              <a:latin typeface="Gill Sans MT" charset="0"/>
              <a:ea typeface="Gill Sans MT" charset="0"/>
              <a:cs typeface="Gill Sans MT" charset="0"/>
            </a:endParaRPr>
          </a:p>
          <a:p>
            <a:pPr lvl="1"/>
            <a:endParaRPr lang="en-US" sz="2600" dirty="0">
              <a:latin typeface="Gill Sans MT" charset="0"/>
              <a:ea typeface="Gill Sans MT" charset="0"/>
              <a:cs typeface="Gill Sans MT" charset="0"/>
            </a:endParaRPr>
          </a:p>
          <a:p>
            <a:r>
              <a:rPr lang="en-US" sz="2800" dirty="0">
                <a:latin typeface="Gill Sans MT" charset="0"/>
                <a:ea typeface="Gill Sans MT" charset="0"/>
                <a:cs typeface="Gill Sans MT" charset="0"/>
              </a:rPr>
              <a:t>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2" y="274638"/>
            <a:ext cx="8199357" cy="695607"/>
          </a:xfrm>
        </p:spPr>
        <p:txBody>
          <a:bodyPr/>
          <a:lstStyle/>
          <a:p>
            <a:r>
              <a:rPr lang="en-US" sz="3200" dirty="0">
                <a:latin typeface="Gill Sans MT" charset="0"/>
                <a:ea typeface="Gill Sans MT" charset="0"/>
                <a:cs typeface="Gill Sans MT" charset="0"/>
              </a:rPr>
              <a:t>Display # completed courses by student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68215" y="5278056"/>
            <a:ext cx="892417" cy="1001210"/>
          </a:xfrm>
          <a:prstGeom prst="rect">
            <a:avLst/>
          </a:prstGeom>
        </p:spPr>
      </p:pic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E499BD77-7547-AA4D-94B8-37628D2A4AC9}"/>
              </a:ext>
            </a:extLst>
          </p:cNvPr>
          <p:cNvSpPr/>
          <p:nvPr/>
        </p:nvSpPr>
        <p:spPr>
          <a:xfrm>
            <a:off x="6889143" y="3533502"/>
            <a:ext cx="2004483" cy="1295352"/>
          </a:xfrm>
          <a:prstGeom prst="wedgeRoundRectCallout">
            <a:avLst>
              <a:gd name="adj1" fmla="val -87155"/>
              <a:gd name="adj2" fmla="val -38864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You’ll need to do this for the homework assignment!</a:t>
            </a:r>
          </a:p>
        </p:txBody>
      </p:sp>
    </p:spTree>
    <p:extLst>
      <p:ext uri="{BB962C8B-B14F-4D97-AF65-F5344CB8AC3E}">
        <p14:creationId xmlns:p14="http://schemas.microsoft.com/office/powerpoint/2010/main" val="3478438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835F0C7-E0B8-914C-95ED-D3BF89DDA1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970" y="1708799"/>
            <a:ext cx="5880434" cy="11430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ill Sans MT" charset="0"/>
                <a:ea typeface="Gill Sans MT" charset="0"/>
                <a:cs typeface="Gill Sans MT" charset="0"/>
              </a:rPr>
              <a:t>Query to compute completed courses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10" name="Rounded Rectangular Callout 9"/>
          <p:cNvSpPr/>
          <p:nvPr/>
        </p:nvSpPr>
        <p:spPr>
          <a:xfrm>
            <a:off x="6889143" y="3533502"/>
            <a:ext cx="1491043" cy="459473"/>
          </a:xfrm>
          <a:prstGeom prst="wedgeRoundRectCallout">
            <a:avLst>
              <a:gd name="adj1" fmla="val -89205"/>
              <a:gd name="adj2" fmla="val -11104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Query Results</a:t>
            </a:r>
          </a:p>
        </p:txBody>
      </p:sp>
      <p:sp>
        <p:nvSpPr>
          <p:cNvPr id="11" name="Rounded Rectangular Callout 10"/>
          <p:cNvSpPr/>
          <p:nvPr/>
        </p:nvSpPr>
        <p:spPr>
          <a:xfrm>
            <a:off x="5670272" y="1127589"/>
            <a:ext cx="1290195" cy="416545"/>
          </a:xfrm>
          <a:prstGeom prst="wedgeRoundRectCallout">
            <a:avLst>
              <a:gd name="adj1" fmla="val -46534"/>
              <a:gd name="adj2" fmla="val 106365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DataGrip</a:t>
            </a:r>
          </a:p>
        </p:txBody>
      </p:sp>
      <p:sp>
        <p:nvSpPr>
          <p:cNvPr id="6" name="Rounded Rectangular Callout 5"/>
          <p:cNvSpPr/>
          <p:nvPr/>
        </p:nvSpPr>
        <p:spPr>
          <a:xfrm>
            <a:off x="6889143" y="2267297"/>
            <a:ext cx="1290195" cy="416545"/>
          </a:xfrm>
          <a:prstGeom prst="wedgeRoundRectCallout">
            <a:avLst>
              <a:gd name="adj1" fmla="val -89205"/>
              <a:gd name="adj2" fmla="val -11104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Query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5125415-EECE-944F-961F-949FD6C416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970" y="3221723"/>
            <a:ext cx="5486400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7213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0C71FDF-5781-0A45-87C4-E0160F4DBE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013" y="1485081"/>
            <a:ext cx="4550974" cy="4398144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84440"/>
          </a:xfrm>
        </p:spPr>
        <p:txBody>
          <a:bodyPr/>
          <a:lstStyle/>
          <a:p>
            <a:r>
              <a:rPr lang="en-US" dirty="0"/>
              <a:t>Generate a new template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10" name="Rounded Rectangular Callout 9"/>
          <p:cNvSpPr/>
          <p:nvPr/>
        </p:nvSpPr>
        <p:spPr>
          <a:xfrm>
            <a:off x="4395408" y="1145315"/>
            <a:ext cx="4016829" cy="356506"/>
          </a:xfrm>
          <a:prstGeom prst="wedgeRoundRectCallout">
            <a:avLst>
              <a:gd name="adj1" fmla="val -1619"/>
              <a:gd name="adj2" fmla="val 134843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Desired output in the browser</a:t>
            </a:r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81CA0357-C8B3-B642-A6CC-0EBDB735F100}"/>
              </a:ext>
            </a:extLst>
          </p:cNvPr>
          <p:cNvSpPr/>
          <p:nvPr/>
        </p:nvSpPr>
        <p:spPr>
          <a:xfrm>
            <a:off x="2601442" y="2703436"/>
            <a:ext cx="1970558" cy="709631"/>
          </a:xfrm>
          <a:prstGeom prst="wedgeRoundRectCallout">
            <a:avLst>
              <a:gd name="adj1" fmla="val -1619"/>
              <a:gd name="adj2" fmla="val 48325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Reuse template from the static table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4A15D06-638D-A346-A27A-99430BEDD7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0684" y="1841587"/>
            <a:ext cx="4318000" cy="279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6524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CC0C8BF-33F7-0B44-8435-01B193B1B0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347" y="959079"/>
            <a:ext cx="6043159" cy="5263204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84440"/>
          </a:xfrm>
        </p:spPr>
        <p:txBody>
          <a:bodyPr/>
          <a:lstStyle/>
          <a:p>
            <a:r>
              <a:rPr lang="en-US" sz="3200" dirty="0"/>
              <a:t>Update </a:t>
            </a:r>
            <a:r>
              <a:rPr lang="en-US" sz="3200" dirty="0" err="1"/>
              <a:t>completed_table.py</a:t>
            </a: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7" name="Rounded Rectangular Callout 6"/>
          <p:cNvSpPr/>
          <p:nvPr/>
        </p:nvSpPr>
        <p:spPr>
          <a:xfrm>
            <a:off x="5752278" y="4421894"/>
            <a:ext cx="2771175" cy="573520"/>
          </a:xfrm>
          <a:prstGeom prst="wedgeRoundRectCallout">
            <a:avLst>
              <a:gd name="adj1" fmla="val -59526"/>
              <a:gd name="adj2" fmla="val -24901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Convert the query results into a list of dictionaries</a:t>
            </a:r>
          </a:p>
        </p:txBody>
      </p:sp>
      <p:sp>
        <p:nvSpPr>
          <p:cNvPr id="11" name="Rounded Rectangular Callout 10"/>
          <p:cNvSpPr/>
          <p:nvPr/>
        </p:nvSpPr>
        <p:spPr>
          <a:xfrm>
            <a:off x="5378346" y="2565485"/>
            <a:ext cx="2144839" cy="445836"/>
          </a:xfrm>
          <a:prstGeom prst="wedgeRoundRectCallout">
            <a:avLst>
              <a:gd name="adj1" fmla="val -49773"/>
              <a:gd name="adj2" fmla="val 106166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Specify the query</a:t>
            </a:r>
          </a:p>
        </p:txBody>
      </p:sp>
      <p:sp>
        <p:nvSpPr>
          <p:cNvPr id="12" name="Rounded Rectangular Callout 11"/>
          <p:cNvSpPr/>
          <p:nvPr/>
        </p:nvSpPr>
        <p:spPr>
          <a:xfrm>
            <a:off x="4437552" y="3688645"/>
            <a:ext cx="2629453" cy="316069"/>
          </a:xfrm>
          <a:prstGeom prst="wedgeRoundRectCallout">
            <a:avLst>
              <a:gd name="adj1" fmla="val -62179"/>
              <a:gd name="adj2" fmla="val 46488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Connect to the database</a:t>
            </a:r>
          </a:p>
        </p:txBody>
      </p:sp>
      <p:sp>
        <p:nvSpPr>
          <p:cNvPr id="14" name="Rounded Rectangular Callout 13"/>
          <p:cNvSpPr/>
          <p:nvPr/>
        </p:nvSpPr>
        <p:spPr>
          <a:xfrm>
            <a:off x="5378346" y="5096460"/>
            <a:ext cx="2109068" cy="451257"/>
          </a:xfrm>
          <a:prstGeom prst="wedgeRoundRectCallout">
            <a:avLst>
              <a:gd name="adj1" fmla="val -83950"/>
              <a:gd name="adj2" fmla="val 31057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Render the template</a:t>
            </a:r>
          </a:p>
        </p:txBody>
      </p:sp>
    </p:spTree>
    <p:extLst>
      <p:ext uri="{BB962C8B-B14F-4D97-AF65-F5344CB8AC3E}">
        <p14:creationId xmlns:p14="http://schemas.microsoft.com/office/powerpoint/2010/main" val="199659500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1991E40-1643-A245-9260-11B13A27C5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19" y="1149350"/>
            <a:ext cx="4940300" cy="45593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84440"/>
          </a:xfrm>
        </p:spPr>
        <p:txBody>
          <a:bodyPr/>
          <a:lstStyle/>
          <a:p>
            <a:r>
              <a:rPr lang="en-US" dirty="0"/>
              <a:t>Success!  Display the results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10" name="Rounded Rectangular Callout 9"/>
          <p:cNvSpPr/>
          <p:nvPr/>
        </p:nvSpPr>
        <p:spPr>
          <a:xfrm>
            <a:off x="5251738" y="1674398"/>
            <a:ext cx="2014975" cy="319357"/>
          </a:xfrm>
          <a:prstGeom prst="wedgeRoundRectCallout">
            <a:avLst>
              <a:gd name="adj1" fmla="val -78054"/>
              <a:gd name="adj2" fmla="val 39629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The new template</a:t>
            </a:r>
          </a:p>
        </p:txBody>
      </p:sp>
      <p:sp>
        <p:nvSpPr>
          <p:cNvPr id="7" name="Rounded Rectangular Callout 6"/>
          <p:cNvSpPr/>
          <p:nvPr/>
        </p:nvSpPr>
        <p:spPr>
          <a:xfrm>
            <a:off x="4157183" y="2606011"/>
            <a:ext cx="3109530" cy="573520"/>
          </a:xfrm>
          <a:prstGeom prst="wedgeRoundRectCallout">
            <a:avLst>
              <a:gd name="adj1" fmla="val -79309"/>
              <a:gd name="adj2" fmla="val 20134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Titles are passed to the template</a:t>
            </a:r>
          </a:p>
        </p:txBody>
      </p:sp>
      <p:sp>
        <p:nvSpPr>
          <p:cNvPr id="14" name="Rounded Rectangular Callout 13"/>
          <p:cNvSpPr/>
          <p:nvPr/>
        </p:nvSpPr>
        <p:spPr>
          <a:xfrm>
            <a:off x="5382219" y="4084687"/>
            <a:ext cx="2546440" cy="718807"/>
          </a:xfrm>
          <a:prstGeom prst="wedgeRoundRectCallout">
            <a:avLst>
              <a:gd name="adj1" fmla="val -74835"/>
              <a:gd name="adj2" fmla="val 17139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Database query results presented on a web page</a:t>
            </a:r>
          </a:p>
        </p:txBody>
      </p:sp>
    </p:spTree>
    <p:extLst>
      <p:ext uri="{BB962C8B-B14F-4D97-AF65-F5344CB8AC3E}">
        <p14:creationId xmlns:p14="http://schemas.microsoft.com/office/powerpoint/2010/main" val="182706409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EC5BF86-6EC0-584B-B468-D8804FF8B3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013" y="1337589"/>
            <a:ext cx="5513344" cy="4488024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781361" cy="753089"/>
          </a:xfrm>
        </p:spPr>
        <p:txBody>
          <a:bodyPr/>
          <a:lstStyle/>
          <a:p>
            <a:r>
              <a:rPr lang="en-US" dirty="0"/>
              <a:t>Intro to HTML Forms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39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97EEE28-B5BE-BB45-91C8-FF3E46C701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6190" y="2460723"/>
            <a:ext cx="2997200" cy="1930400"/>
          </a:xfrm>
          <a:prstGeom prst="rect">
            <a:avLst/>
          </a:prstGeom>
        </p:spPr>
      </p:pic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E4B48E25-78B3-5948-A70F-E024C63697B2}"/>
              </a:ext>
            </a:extLst>
          </p:cNvPr>
          <p:cNvSpPr/>
          <p:nvPr/>
        </p:nvSpPr>
        <p:spPr>
          <a:xfrm>
            <a:off x="3779355" y="1891094"/>
            <a:ext cx="1308839" cy="365409"/>
          </a:xfrm>
          <a:prstGeom prst="wedgeRoundRectCallout">
            <a:avLst>
              <a:gd name="adj1" fmla="val -78054"/>
              <a:gd name="adj2" fmla="val 39629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HTML</a:t>
            </a:r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EA64E0EA-DB11-1745-AB3E-4ADB08418AAB}"/>
              </a:ext>
            </a:extLst>
          </p:cNvPr>
          <p:cNvSpPr/>
          <p:nvPr/>
        </p:nvSpPr>
        <p:spPr>
          <a:xfrm>
            <a:off x="6959600" y="1662053"/>
            <a:ext cx="1748969" cy="594450"/>
          </a:xfrm>
          <a:prstGeom prst="wedgeRoundRectCallout">
            <a:avLst>
              <a:gd name="adj1" fmla="val -42037"/>
              <a:gd name="adj2" fmla="val 82358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Rendered Form</a:t>
            </a:r>
          </a:p>
        </p:txBody>
      </p:sp>
    </p:spTree>
    <p:extLst>
      <p:ext uri="{BB962C8B-B14F-4D97-AF65-F5344CB8AC3E}">
        <p14:creationId xmlns:p14="http://schemas.microsoft.com/office/powerpoint/2010/main" val="29322895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27013" y="1384506"/>
            <a:ext cx="4735512" cy="4511810"/>
          </a:xfrm>
        </p:spPr>
        <p:txBody>
          <a:bodyPr/>
          <a:lstStyle/>
          <a:p>
            <a:r>
              <a:rPr lang="en-US" sz="2800" b="1" dirty="0">
                <a:latin typeface="Gill Sans MT" charset="0"/>
                <a:ea typeface="Gill Sans MT" charset="0"/>
                <a:cs typeface="Gill Sans MT" charset="0"/>
              </a:rPr>
              <a:t>Goal</a:t>
            </a:r>
            <a:r>
              <a:rPr lang="en-US" sz="2800" dirty="0">
                <a:latin typeface="Gill Sans MT" charset="0"/>
                <a:ea typeface="Gill Sans MT" charset="0"/>
                <a:cs typeface="Gill Sans MT" charset="0"/>
              </a:rPr>
              <a:t>: build a simple website</a:t>
            </a:r>
          </a:p>
          <a:p>
            <a:pPr lvl="1"/>
            <a:r>
              <a:rPr lang="en-US" sz="2600" dirty="0">
                <a:latin typeface="Gill Sans MT" charset="0"/>
                <a:ea typeface="Gill Sans MT" charset="0"/>
                <a:cs typeface="Gill Sans MT" charset="0"/>
              </a:rPr>
              <a:t>Display data from our SQLite database</a:t>
            </a:r>
          </a:p>
          <a:p>
            <a:pPr>
              <a:spcAft>
                <a:spcPts val="600"/>
              </a:spcAft>
            </a:pPr>
            <a:r>
              <a:rPr lang="en-US" sz="2800" b="1" dirty="0">
                <a:latin typeface="Gill Sans MT" charset="0"/>
                <a:ea typeface="Gill Sans MT" charset="0"/>
                <a:cs typeface="Gill Sans MT" charset="0"/>
              </a:rPr>
              <a:t>Limitations</a:t>
            </a:r>
            <a:r>
              <a:rPr lang="en-US" sz="2800" dirty="0">
                <a:latin typeface="Gill Sans MT" charset="0"/>
                <a:ea typeface="Gill Sans MT" charset="0"/>
                <a:cs typeface="Gill Sans MT" charset="0"/>
              </a:rPr>
              <a:t>:</a:t>
            </a:r>
          </a:p>
          <a:p>
            <a:pPr lvl="1">
              <a:spcAft>
                <a:spcPts val="600"/>
              </a:spcAft>
            </a:pPr>
            <a:r>
              <a:rPr lang="en-US" sz="2600" b="1" i="1" dirty="0">
                <a:latin typeface="Gill Sans MT" charset="0"/>
                <a:ea typeface="Gill Sans MT" charset="0"/>
                <a:cs typeface="Gill Sans MT" charset="0"/>
              </a:rPr>
              <a:t>Not</a:t>
            </a:r>
            <a:r>
              <a:rPr lang="en-US" sz="2600" dirty="0">
                <a:latin typeface="Gill Sans MT" charset="0"/>
                <a:ea typeface="Gill Sans MT" charset="0"/>
                <a:cs typeface="Gill Sans MT" charset="0"/>
              </a:rPr>
              <a:t> a lesson in HTML</a:t>
            </a:r>
          </a:p>
          <a:p>
            <a:pPr lvl="1">
              <a:spcAft>
                <a:spcPts val="600"/>
              </a:spcAft>
            </a:pPr>
            <a:r>
              <a:rPr lang="en-US" sz="2600" b="1" i="1" dirty="0">
                <a:latin typeface="Gill Sans MT" charset="0"/>
                <a:ea typeface="Gill Sans MT" charset="0"/>
                <a:cs typeface="Gill Sans MT" charset="0"/>
              </a:rPr>
              <a:t>Not</a:t>
            </a:r>
            <a:r>
              <a:rPr lang="en-US" sz="2600" dirty="0">
                <a:latin typeface="Gill Sans MT" charset="0"/>
                <a:ea typeface="Gill Sans MT" charset="0"/>
                <a:cs typeface="Gill Sans MT" charset="0"/>
              </a:rPr>
              <a:t> a lesson in good web design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ill Sans MT" charset="0"/>
                <a:ea typeface="Gill Sans MT" charset="0"/>
                <a:cs typeface="Gill Sans MT" charset="0"/>
              </a:rPr>
              <a:t>What problem are we trying to solve?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6F2AC9-5512-0840-88FC-643B08973F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5581" y="1929576"/>
            <a:ext cx="3748045" cy="3421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53799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EC5BF86-6EC0-584B-B468-D8804FF8B3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986" y="1662053"/>
            <a:ext cx="5513344" cy="4488024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27013" y="1027727"/>
            <a:ext cx="8682404" cy="1957793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sz="2800" dirty="0">
                <a:latin typeface="Gill Sans MT" panose="020B0502020104020203" pitchFamily="34" charset="77"/>
              </a:rPr>
              <a:t>Use Flask and database queries to populate forms</a:t>
            </a:r>
          </a:p>
          <a:p>
            <a:endParaRPr lang="en-US" sz="2800" dirty="0">
              <a:latin typeface="Gill Sans MT" panose="020B0502020104020203" pitchFamily="34" charset="77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781361" cy="753089"/>
          </a:xfrm>
        </p:spPr>
        <p:txBody>
          <a:bodyPr/>
          <a:lstStyle/>
          <a:p>
            <a:r>
              <a:rPr lang="en-US" dirty="0"/>
              <a:t>Populating HTML Forms with Flask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40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97EEE28-B5BE-BB45-91C8-FF3E46C701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6190" y="2460723"/>
            <a:ext cx="2997200" cy="1930400"/>
          </a:xfrm>
          <a:prstGeom prst="rect">
            <a:avLst/>
          </a:prstGeom>
        </p:spPr>
      </p:pic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CD9084B6-80F1-D940-85DC-B798039DCCC5}"/>
              </a:ext>
            </a:extLst>
          </p:cNvPr>
          <p:cNvSpPr/>
          <p:nvPr/>
        </p:nvSpPr>
        <p:spPr>
          <a:xfrm>
            <a:off x="5388615" y="4660040"/>
            <a:ext cx="2914727" cy="678876"/>
          </a:xfrm>
          <a:prstGeom prst="wedgeRoundRectCallout">
            <a:avLst>
              <a:gd name="adj1" fmla="val -64116"/>
              <a:gd name="adj2" fmla="val -24012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Replace hard-coded values with computed values</a:t>
            </a:r>
          </a:p>
        </p:txBody>
      </p:sp>
    </p:spTree>
    <p:extLst>
      <p:ext uri="{BB962C8B-B14F-4D97-AF65-F5344CB8AC3E}">
        <p14:creationId xmlns:p14="http://schemas.microsoft.com/office/powerpoint/2010/main" val="154285396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8361DC2-FDD5-E846-9EB2-810E885A39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0185" y="3033316"/>
            <a:ext cx="4288499" cy="27290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9D570AA-CFA9-FE48-9CAE-20508F4515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098" y="2830364"/>
            <a:ext cx="3994757" cy="2455314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27013" y="1027727"/>
            <a:ext cx="8682404" cy="1957793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sz="2800" dirty="0">
                <a:latin typeface="Gill Sans MT" panose="020B0502020104020203" pitchFamily="34" charset="77"/>
              </a:rPr>
              <a:t>Render a page with all student names</a:t>
            </a:r>
          </a:p>
          <a:p>
            <a:pPr>
              <a:spcAft>
                <a:spcPts val="600"/>
              </a:spcAft>
            </a:pPr>
            <a:r>
              <a:rPr lang="en-US" sz="2800" dirty="0">
                <a:latin typeface="Gill Sans MT" panose="020B0502020104020203" pitchFamily="34" charset="77"/>
              </a:rPr>
              <a:t>Ask the user to choose student</a:t>
            </a:r>
          </a:p>
          <a:p>
            <a:pPr>
              <a:spcAft>
                <a:spcPts val="600"/>
              </a:spcAft>
            </a:pPr>
            <a:r>
              <a:rPr lang="en-US" sz="2800" dirty="0">
                <a:latin typeface="Gill Sans MT" panose="020B0502020104020203" pitchFamily="34" charset="77"/>
              </a:rPr>
              <a:t>Display all courses and grades for that student</a:t>
            </a:r>
          </a:p>
          <a:p>
            <a:endParaRPr lang="en-US" sz="2800" dirty="0">
              <a:latin typeface="Gill Sans MT" panose="020B0502020104020203" pitchFamily="34" charset="77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781361" cy="753089"/>
          </a:xfrm>
        </p:spPr>
        <p:txBody>
          <a:bodyPr/>
          <a:lstStyle/>
          <a:p>
            <a:r>
              <a:rPr lang="en-US" dirty="0"/>
              <a:t>To Do: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CD9084B6-80F1-D940-85DC-B798039DCCC5}"/>
              </a:ext>
            </a:extLst>
          </p:cNvPr>
          <p:cNvSpPr/>
          <p:nvPr/>
        </p:nvSpPr>
        <p:spPr>
          <a:xfrm>
            <a:off x="2595524" y="3819401"/>
            <a:ext cx="1800929" cy="1070115"/>
          </a:xfrm>
          <a:prstGeom prst="wedgeRoundRectCallout">
            <a:avLst>
              <a:gd name="adj1" fmla="val -64116"/>
              <a:gd name="adj2" fmla="val -24012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All student names from database</a:t>
            </a:r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0FEB9A3B-B488-854E-9626-3B2D9938642F}"/>
              </a:ext>
            </a:extLst>
          </p:cNvPr>
          <p:cNvSpPr/>
          <p:nvPr/>
        </p:nvSpPr>
        <p:spPr>
          <a:xfrm>
            <a:off x="7092697" y="4430564"/>
            <a:ext cx="1800929" cy="1070115"/>
          </a:xfrm>
          <a:prstGeom prst="wedgeRoundRectCallout">
            <a:avLst>
              <a:gd name="adj1" fmla="val -64116"/>
              <a:gd name="adj2" fmla="val -24012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Results for specified student</a:t>
            </a:r>
          </a:p>
        </p:txBody>
      </p:sp>
    </p:spTree>
    <p:extLst>
      <p:ext uri="{BB962C8B-B14F-4D97-AF65-F5344CB8AC3E}">
        <p14:creationId xmlns:p14="http://schemas.microsoft.com/office/powerpoint/2010/main" val="260473547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471AB47-BC7B-1B45-B7CD-D7155A7838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583" y="1957199"/>
            <a:ext cx="8348673" cy="3236913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27013" y="869864"/>
            <a:ext cx="8682404" cy="1957793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sz="2400" dirty="0" err="1">
                <a:latin typeface="Gill Sans MT" panose="020B0502020104020203" pitchFamily="34" charset="77"/>
              </a:rPr>
              <a:t>student_form.py</a:t>
            </a:r>
            <a:r>
              <a:rPr lang="en-US" sz="2400" dirty="0">
                <a:latin typeface="Gill Sans MT" panose="020B0502020104020203" pitchFamily="34" charset="77"/>
              </a:rPr>
              <a:t> – a Flask app runs a query to pull the student names and renders students.html to present a form</a:t>
            </a:r>
          </a:p>
          <a:p>
            <a:endParaRPr lang="en-US" sz="2800" dirty="0">
              <a:latin typeface="Gill Sans MT" panose="020B0502020104020203" pitchFamily="34" charset="77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781361" cy="753089"/>
          </a:xfrm>
        </p:spPr>
        <p:txBody>
          <a:bodyPr/>
          <a:lstStyle/>
          <a:p>
            <a:r>
              <a:rPr lang="en-US" sz="3200" dirty="0"/>
              <a:t>Populating HTML Forms </a:t>
            </a:r>
            <a:r>
              <a:rPr lang="en-US" dirty="0"/>
              <a:t>with Flask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CD9084B6-80F1-D940-85DC-B798039DCCC5}"/>
              </a:ext>
            </a:extLst>
          </p:cNvPr>
          <p:cNvSpPr/>
          <p:nvPr/>
        </p:nvSpPr>
        <p:spPr>
          <a:xfrm>
            <a:off x="5541382" y="1724613"/>
            <a:ext cx="2715425" cy="972682"/>
          </a:xfrm>
          <a:prstGeom prst="wedgeRoundRectCallout">
            <a:avLst>
              <a:gd name="adj1" fmla="val -34864"/>
              <a:gd name="adj2" fmla="val -11271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Replace hard-coded values in the form with values from the database</a:t>
            </a:r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8A825ED3-9631-8849-9C66-5D5C0214A844}"/>
              </a:ext>
            </a:extLst>
          </p:cNvPr>
          <p:cNvSpPr/>
          <p:nvPr/>
        </p:nvSpPr>
        <p:spPr>
          <a:xfrm>
            <a:off x="5992476" y="4893276"/>
            <a:ext cx="2924511" cy="601672"/>
          </a:xfrm>
          <a:prstGeom prst="wedgeRoundRectCallout">
            <a:avLst>
              <a:gd name="adj1" fmla="val -44692"/>
              <a:gd name="adj2" fmla="val -84098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Retrieve all student names from database</a:t>
            </a:r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6C68F4B4-E903-EF48-9FBA-2121811B4238}"/>
              </a:ext>
            </a:extLst>
          </p:cNvPr>
          <p:cNvSpPr/>
          <p:nvPr/>
        </p:nvSpPr>
        <p:spPr>
          <a:xfrm>
            <a:off x="4826993" y="3273926"/>
            <a:ext cx="3429814" cy="705682"/>
          </a:xfrm>
          <a:prstGeom prst="wedgeRoundRectCallout">
            <a:avLst>
              <a:gd name="adj1" fmla="val -47737"/>
              <a:gd name="adj2" fmla="val -34728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Render a form with student  names and allow user to choose</a:t>
            </a:r>
          </a:p>
        </p:txBody>
      </p:sp>
    </p:spTree>
    <p:extLst>
      <p:ext uri="{BB962C8B-B14F-4D97-AF65-F5344CB8AC3E}">
        <p14:creationId xmlns:p14="http://schemas.microsoft.com/office/powerpoint/2010/main" val="138063079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96EEBE6-A914-934C-B84D-7ABF4BE94E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583" y="1609965"/>
            <a:ext cx="9144000" cy="4220308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27013" y="1027727"/>
            <a:ext cx="8682404" cy="1957793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sz="2800" dirty="0">
                <a:latin typeface="Gill Sans MT" panose="020B0502020104020203" pitchFamily="34" charset="77"/>
              </a:rPr>
              <a:t>Display a pull-down menu with all students’ names</a:t>
            </a:r>
          </a:p>
          <a:p>
            <a:endParaRPr lang="en-US" sz="2800" dirty="0">
              <a:latin typeface="Gill Sans MT" panose="020B0502020104020203" pitchFamily="34" charset="77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328050"/>
            <a:ext cx="7781361" cy="753089"/>
          </a:xfrm>
        </p:spPr>
        <p:txBody>
          <a:bodyPr/>
          <a:lstStyle/>
          <a:p>
            <a:r>
              <a:rPr lang="en-US" sz="3200" dirty="0" err="1">
                <a:latin typeface="Courier" pitchFamily="2" charset="0"/>
              </a:rPr>
              <a:t>student_form.html</a:t>
            </a:r>
            <a:endParaRPr lang="en-US" sz="3200" dirty="0">
              <a:latin typeface="Courier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CD9084B6-80F1-D940-85DC-B798039DCCC5}"/>
              </a:ext>
            </a:extLst>
          </p:cNvPr>
          <p:cNvSpPr/>
          <p:nvPr/>
        </p:nvSpPr>
        <p:spPr>
          <a:xfrm>
            <a:off x="5923589" y="2824536"/>
            <a:ext cx="3224443" cy="718198"/>
          </a:xfrm>
          <a:prstGeom prst="wedgeRoundRectCallout">
            <a:avLst>
              <a:gd name="adj1" fmla="val -61606"/>
              <a:gd name="adj2" fmla="val 66457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Add a drop down menu option for each student’s name</a:t>
            </a:r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FE73FA74-AB3B-5A4C-BB9F-79E0ACF182C6}"/>
              </a:ext>
            </a:extLst>
          </p:cNvPr>
          <p:cNvSpPr/>
          <p:nvPr/>
        </p:nvSpPr>
        <p:spPr>
          <a:xfrm>
            <a:off x="3764190" y="4205340"/>
            <a:ext cx="2084785" cy="674860"/>
          </a:xfrm>
          <a:prstGeom prst="wedgeRoundRectCallout">
            <a:avLst>
              <a:gd name="adj1" fmla="val 22071"/>
              <a:gd name="adj2" fmla="val -74847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Return the CWID</a:t>
            </a:r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29797986-3BB6-0E45-A36C-A2F6AC191402}"/>
              </a:ext>
            </a:extLst>
          </p:cNvPr>
          <p:cNvSpPr/>
          <p:nvPr/>
        </p:nvSpPr>
        <p:spPr>
          <a:xfrm>
            <a:off x="6623784" y="4389421"/>
            <a:ext cx="2084785" cy="674860"/>
          </a:xfrm>
          <a:prstGeom prst="wedgeRoundRectCallout">
            <a:avLst>
              <a:gd name="adj1" fmla="val -21790"/>
              <a:gd name="adj2" fmla="val -101072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Display the student’s name</a:t>
            </a:r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B5D716A2-3B34-574D-9CA5-B3D8E985EDB2}"/>
              </a:ext>
            </a:extLst>
          </p:cNvPr>
          <p:cNvSpPr/>
          <p:nvPr/>
        </p:nvSpPr>
        <p:spPr>
          <a:xfrm>
            <a:off x="5015282" y="1663377"/>
            <a:ext cx="3224443" cy="718198"/>
          </a:xfrm>
          <a:prstGeom prst="wedgeRoundRectCallout">
            <a:avLst>
              <a:gd name="adj1" fmla="val -55503"/>
              <a:gd name="adj2" fmla="val 97084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Page to render on submit</a:t>
            </a:r>
          </a:p>
        </p:txBody>
      </p:sp>
    </p:spTree>
    <p:extLst>
      <p:ext uri="{BB962C8B-B14F-4D97-AF65-F5344CB8AC3E}">
        <p14:creationId xmlns:p14="http://schemas.microsoft.com/office/powerpoint/2010/main" val="365430647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03A237D-A507-B048-B986-545D22EA8D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013" y="1486636"/>
            <a:ext cx="8383349" cy="3719711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781361" cy="753089"/>
          </a:xfrm>
        </p:spPr>
        <p:txBody>
          <a:bodyPr/>
          <a:lstStyle/>
          <a:p>
            <a:r>
              <a:rPr lang="en-US" dirty="0"/>
              <a:t>Retrieve the student courses/grades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5B858730-2C41-4046-ACA1-C49DCEEEBE95}"/>
              </a:ext>
            </a:extLst>
          </p:cNvPr>
          <p:cNvSpPr/>
          <p:nvPr/>
        </p:nvSpPr>
        <p:spPr>
          <a:xfrm>
            <a:off x="5355738" y="1086657"/>
            <a:ext cx="3224443" cy="718198"/>
          </a:xfrm>
          <a:prstGeom prst="wedgeRoundRectCallout">
            <a:avLst>
              <a:gd name="adj1" fmla="val -72641"/>
              <a:gd name="adj2" fmla="val 48040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Page rendered as result of post request from form</a:t>
            </a:r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AB2E38FE-9CB9-B74C-A8C8-373D8C76CBA5}"/>
              </a:ext>
            </a:extLst>
          </p:cNvPr>
          <p:cNvSpPr/>
          <p:nvPr/>
        </p:nvSpPr>
        <p:spPr>
          <a:xfrm>
            <a:off x="5952054" y="3346492"/>
            <a:ext cx="3126630" cy="636338"/>
          </a:xfrm>
          <a:prstGeom prst="wedgeRoundRectCallout">
            <a:avLst>
              <a:gd name="adj1" fmla="val -3676"/>
              <a:gd name="adj2" fmla="val 72068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Retrieve the courses and grades from database</a:t>
            </a:r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0D72E289-0878-3748-A09C-B7944BF4E20B}"/>
              </a:ext>
            </a:extLst>
          </p:cNvPr>
          <p:cNvSpPr/>
          <p:nvPr/>
        </p:nvSpPr>
        <p:spPr>
          <a:xfrm>
            <a:off x="5407929" y="5316018"/>
            <a:ext cx="3037237" cy="529236"/>
          </a:xfrm>
          <a:prstGeom prst="wedgeRoundRectCallout">
            <a:avLst>
              <a:gd name="adj1" fmla="val -43396"/>
              <a:gd name="adj2" fmla="val -72125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Render page with the results</a:t>
            </a:r>
          </a:p>
        </p:txBody>
      </p:sp>
      <p:sp>
        <p:nvSpPr>
          <p:cNvPr id="13" name="Rounded Rectangular Callout 12">
            <a:extLst>
              <a:ext uri="{FF2B5EF4-FFF2-40B4-BE49-F238E27FC236}">
                <a16:creationId xmlns:a16="http://schemas.microsoft.com/office/drawing/2014/main" id="{5BF2A6A5-5AB5-8641-A7E7-936E74FBC069}"/>
              </a:ext>
            </a:extLst>
          </p:cNvPr>
          <p:cNvSpPr/>
          <p:nvPr/>
        </p:nvSpPr>
        <p:spPr>
          <a:xfrm>
            <a:off x="4990167" y="2325494"/>
            <a:ext cx="3926820" cy="484173"/>
          </a:xfrm>
          <a:prstGeom prst="wedgeRoundRectCallout">
            <a:avLst>
              <a:gd name="adj1" fmla="val -72444"/>
              <a:gd name="adj2" fmla="val 6559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Retrieve the cwid selected on the form</a:t>
            </a:r>
          </a:p>
        </p:txBody>
      </p:sp>
    </p:spTree>
    <p:extLst>
      <p:ext uri="{BB962C8B-B14F-4D97-AF65-F5344CB8AC3E}">
        <p14:creationId xmlns:p14="http://schemas.microsoft.com/office/powerpoint/2010/main" val="189349952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DFA4649-5F7C-C844-B348-F9EE8DC326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431" y="1027727"/>
            <a:ext cx="6521087" cy="5192027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781361" cy="753089"/>
          </a:xfrm>
        </p:spPr>
        <p:txBody>
          <a:bodyPr/>
          <a:lstStyle/>
          <a:p>
            <a:r>
              <a:rPr lang="en-US" sz="3200" dirty="0" err="1">
                <a:latin typeface="Courier" pitchFamily="2" charset="0"/>
              </a:rPr>
              <a:t>grade_form.html</a:t>
            </a:r>
            <a:endParaRPr lang="en-US" sz="3200" dirty="0">
              <a:latin typeface="Courier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5B858730-2C41-4046-ACA1-C49DCEEEBE95}"/>
              </a:ext>
            </a:extLst>
          </p:cNvPr>
          <p:cNvSpPr/>
          <p:nvPr/>
        </p:nvSpPr>
        <p:spPr>
          <a:xfrm>
            <a:off x="5174641" y="1510165"/>
            <a:ext cx="3224443" cy="718198"/>
          </a:xfrm>
          <a:prstGeom prst="wedgeRoundRectCallout">
            <a:avLst>
              <a:gd name="adj1" fmla="val -63279"/>
              <a:gd name="adj2" fmla="val 39585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Page rendered as result of post request from form</a:t>
            </a:r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0D72E289-0878-3748-A09C-B7944BF4E20B}"/>
              </a:ext>
            </a:extLst>
          </p:cNvPr>
          <p:cNvSpPr/>
          <p:nvPr/>
        </p:nvSpPr>
        <p:spPr>
          <a:xfrm>
            <a:off x="5668813" y="3219396"/>
            <a:ext cx="3039756" cy="900128"/>
          </a:xfrm>
          <a:prstGeom prst="wedgeRoundRectCallout">
            <a:avLst>
              <a:gd name="adj1" fmla="val -66703"/>
              <a:gd name="adj2" fmla="val 44684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Display a table with the courses and grades passed in from Python</a:t>
            </a:r>
          </a:p>
        </p:txBody>
      </p:sp>
    </p:spTree>
    <p:extLst>
      <p:ext uri="{BB962C8B-B14F-4D97-AF65-F5344CB8AC3E}">
        <p14:creationId xmlns:p14="http://schemas.microsoft.com/office/powerpoint/2010/main" val="125488050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27013" y="1027727"/>
            <a:ext cx="8682404" cy="1957793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sz="2800" dirty="0">
                <a:latin typeface="Gill Sans MT" panose="020B0502020104020203" pitchFamily="34" charset="77"/>
              </a:rPr>
              <a:t>Rendered a menu button with all student names</a:t>
            </a:r>
          </a:p>
          <a:p>
            <a:pPr>
              <a:spcAft>
                <a:spcPts val="600"/>
              </a:spcAft>
            </a:pPr>
            <a:r>
              <a:rPr lang="en-US" sz="2800" dirty="0">
                <a:latin typeface="Gill Sans MT" panose="020B0502020104020203" pitchFamily="34" charset="77"/>
              </a:rPr>
              <a:t>Asked the user to choose student</a:t>
            </a:r>
          </a:p>
          <a:p>
            <a:pPr>
              <a:spcAft>
                <a:spcPts val="600"/>
              </a:spcAft>
            </a:pPr>
            <a:r>
              <a:rPr lang="en-US" sz="2800" dirty="0">
                <a:latin typeface="Gill Sans MT" panose="020B0502020104020203" pitchFamily="34" charset="77"/>
              </a:rPr>
              <a:t>Displayed all courses and grades for that student</a:t>
            </a:r>
          </a:p>
          <a:p>
            <a:endParaRPr lang="en-US" sz="2800" dirty="0">
              <a:latin typeface="Gill Sans MT" panose="020B0502020104020203" pitchFamily="34" charset="77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781361" cy="753089"/>
          </a:xfrm>
        </p:spPr>
        <p:txBody>
          <a:bodyPr/>
          <a:lstStyle/>
          <a:p>
            <a:r>
              <a:rPr lang="en-US" dirty="0"/>
              <a:t>Success!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CD9084B6-80F1-D940-85DC-B798039DCCC5}"/>
              </a:ext>
            </a:extLst>
          </p:cNvPr>
          <p:cNvSpPr/>
          <p:nvPr/>
        </p:nvSpPr>
        <p:spPr>
          <a:xfrm>
            <a:off x="2443124" y="3822157"/>
            <a:ext cx="1800929" cy="1070115"/>
          </a:xfrm>
          <a:prstGeom prst="wedgeRoundRectCallout">
            <a:avLst>
              <a:gd name="adj1" fmla="val -64116"/>
              <a:gd name="adj2" fmla="val -24012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All student names from database</a:t>
            </a:r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0FEB9A3B-B488-854E-9626-3B2D9938642F}"/>
              </a:ext>
            </a:extLst>
          </p:cNvPr>
          <p:cNvSpPr/>
          <p:nvPr/>
        </p:nvSpPr>
        <p:spPr>
          <a:xfrm>
            <a:off x="6940297" y="4433320"/>
            <a:ext cx="1800929" cy="1070115"/>
          </a:xfrm>
          <a:prstGeom prst="wedgeRoundRectCallout">
            <a:avLst>
              <a:gd name="adj1" fmla="val -64116"/>
              <a:gd name="adj2" fmla="val -24012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Results for specified student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75116E4-744C-A94C-8CCB-C6D66154FA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0185" y="3188472"/>
            <a:ext cx="4288499" cy="272904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862FF53-53D2-F84A-9DBF-CADD50088B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098" y="2985520"/>
            <a:ext cx="3994757" cy="2455314"/>
          </a:xfrm>
          <a:prstGeom prst="rect">
            <a:avLst/>
          </a:prstGeom>
        </p:spPr>
      </p:pic>
      <p:sp>
        <p:nvSpPr>
          <p:cNvPr id="14" name="Rounded Rectangular Callout 13">
            <a:extLst>
              <a:ext uri="{FF2B5EF4-FFF2-40B4-BE49-F238E27FC236}">
                <a16:creationId xmlns:a16="http://schemas.microsoft.com/office/drawing/2014/main" id="{2F0D47B0-F2A0-CE42-8662-B41E3AA9A62B}"/>
              </a:ext>
            </a:extLst>
          </p:cNvPr>
          <p:cNvSpPr/>
          <p:nvPr/>
        </p:nvSpPr>
        <p:spPr>
          <a:xfrm>
            <a:off x="2595524" y="3974557"/>
            <a:ext cx="1800929" cy="1070115"/>
          </a:xfrm>
          <a:prstGeom prst="wedgeRoundRectCallout">
            <a:avLst>
              <a:gd name="adj1" fmla="val -64116"/>
              <a:gd name="adj2" fmla="val -24012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All student names from database</a:t>
            </a:r>
          </a:p>
        </p:txBody>
      </p:sp>
      <p:sp>
        <p:nvSpPr>
          <p:cNvPr id="15" name="Rounded Rectangular Callout 14">
            <a:extLst>
              <a:ext uri="{FF2B5EF4-FFF2-40B4-BE49-F238E27FC236}">
                <a16:creationId xmlns:a16="http://schemas.microsoft.com/office/drawing/2014/main" id="{B125746B-778A-414C-9FB5-6F7F470E395B}"/>
              </a:ext>
            </a:extLst>
          </p:cNvPr>
          <p:cNvSpPr/>
          <p:nvPr/>
        </p:nvSpPr>
        <p:spPr>
          <a:xfrm>
            <a:off x="7092697" y="4585720"/>
            <a:ext cx="1800929" cy="1070115"/>
          </a:xfrm>
          <a:prstGeom prst="wedgeRoundRectCallout">
            <a:avLst>
              <a:gd name="adj1" fmla="val -64116"/>
              <a:gd name="adj2" fmla="val -24012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Results for specified student</a:t>
            </a:r>
          </a:p>
        </p:txBody>
      </p:sp>
    </p:spTree>
    <p:extLst>
      <p:ext uri="{BB962C8B-B14F-4D97-AF65-F5344CB8AC3E}">
        <p14:creationId xmlns:p14="http://schemas.microsoft.com/office/powerpoint/2010/main" val="245195353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27013" y="1110662"/>
            <a:ext cx="8682404" cy="4511810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sz="2800" dirty="0">
                <a:latin typeface="Gill Sans MT" charset="0"/>
                <a:ea typeface="Gill Sans MT" charset="0"/>
                <a:cs typeface="Gill Sans MT" charset="0"/>
              </a:rPr>
              <a:t>Flask supports many extensions to add functionality</a:t>
            </a:r>
          </a:p>
          <a:p>
            <a:pPr marL="457200" indent="-457200">
              <a:spcAft>
                <a:spcPts val="0"/>
              </a:spcAft>
              <a:buFont typeface="Arial" charset="0"/>
              <a:buChar char="•"/>
            </a:pPr>
            <a:r>
              <a:rPr lang="en-US" sz="2800" dirty="0">
                <a:latin typeface="Gill Sans MT" charset="0"/>
                <a:ea typeface="Gill Sans MT" charset="0"/>
                <a:cs typeface="Gill Sans MT" charset="0"/>
              </a:rPr>
              <a:t>Flask-Ask </a:t>
            </a:r>
            <a:r>
              <a:rPr lang="mr-IN" sz="2800" dirty="0">
                <a:latin typeface="Gill Sans MT" charset="0"/>
                <a:ea typeface="Gill Sans MT" charset="0"/>
                <a:cs typeface="Gill Sans MT" charset="0"/>
              </a:rPr>
              <a:t>–</a:t>
            </a:r>
            <a:r>
              <a:rPr lang="en-US" sz="2800" dirty="0">
                <a:latin typeface="Gill Sans MT" charset="0"/>
                <a:ea typeface="Gill Sans MT" charset="0"/>
                <a:cs typeface="Gill Sans MT" charset="0"/>
              </a:rPr>
              <a:t> create Amazon Echo apps easily</a:t>
            </a:r>
          </a:p>
          <a:p>
            <a:pPr marL="457200" indent="-457200">
              <a:spcAft>
                <a:spcPts val="0"/>
              </a:spcAft>
              <a:buFont typeface="Arial" charset="0"/>
              <a:buChar char="•"/>
            </a:pPr>
            <a:r>
              <a:rPr lang="en-US" sz="2800" dirty="0">
                <a:latin typeface="Gill Sans MT" charset="0"/>
                <a:ea typeface="Gill Sans MT" charset="0"/>
                <a:cs typeface="Gill Sans MT" charset="0"/>
              </a:rPr>
              <a:t>Flask-Login </a:t>
            </a:r>
            <a:r>
              <a:rPr lang="mr-IN" sz="2800" dirty="0">
                <a:latin typeface="Gill Sans MT" charset="0"/>
                <a:ea typeface="Gill Sans MT" charset="0"/>
                <a:cs typeface="Gill Sans MT" charset="0"/>
              </a:rPr>
              <a:t>–</a:t>
            </a:r>
            <a:r>
              <a:rPr lang="en-US" sz="2800" dirty="0">
                <a:latin typeface="Gill Sans MT" charset="0"/>
                <a:ea typeface="Gill Sans MT" charset="0"/>
                <a:cs typeface="Gill Sans MT" charset="0"/>
              </a:rPr>
              <a:t> user session management, logging in/out</a:t>
            </a:r>
          </a:p>
          <a:p>
            <a:pPr marL="457200" indent="-457200">
              <a:spcAft>
                <a:spcPts val="0"/>
              </a:spcAft>
              <a:buFont typeface="Arial" charset="0"/>
              <a:buChar char="•"/>
            </a:pPr>
            <a:r>
              <a:rPr lang="en-US" sz="2800" dirty="0">
                <a:latin typeface="Gill Sans MT" charset="0"/>
                <a:ea typeface="Gill Sans MT" charset="0"/>
                <a:cs typeface="Gill Sans MT" charset="0"/>
              </a:rPr>
              <a:t>Flask-Mail </a:t>
            </a:r>
            <a:r>
              <a:rPr lang="mr-IN" sz="2800" dirty="0">
                <a:latin typeface="Gill Sans MT" charset="0"/>
                <a:ea typeface="Gill Sans MT" charset="0"/>
                <a:cs typeface="Gill Sans MT" charset="0"/>
              </a:rPr>
              <a:t>–</a:t>
            </a:r>
            <a:r>
              <a:rPr lang="en-US" sz="2800" dirty="0">
                <a:latin typeface="Gill Sans MT" charset="0"/>
                <a:ea typeface="Gill Sans MT" charset="0"/>
                <a:cs typeface="Gill Sans MT" charset="0"/>
              </a:rPr>
              <a:t> send mail from Flask</a:t>
            </a:r>
          </a:p>
          <a:p>
            <a:pPr marL="457200" indent="-457200">
              <a:spcAft>
                <a:spcPts val="0"/>
              </a:spcAft>
              <a:buFont typeface="Arial" charset="0"/>
              <a:buChar char="•"/>
            </a:pPr>
            <a:r>
              <a:rPr lang="en-US" sz="2800" dirty="0">
                <a:latin typeface="Gill Sans MT" charset="0"/>
                <a:ea typeface="Gill Sans MT" charset="0"/>
                <a:cs typeface="Gill Sans MT" charset="0"/>
              </a:rPr>
              <a:t>Flask-MongoAlchemy </a:t>
            </a:r>
            <a:r>
              <a:rPr lang="mr-IN" sz="2800" dirty="0">
                <a:latin typeface="Gill Sans MT" charset="0"/>
                <a:ea typeface="Gill Sans MT" charset="0"/>
                <a:cs typeface="Gill Sans MT" charset="0"/>
              </a:rPr>
              <a:t>–</a:t>
            </a:r>
            <a:r>
              <a:rPr lang="en-US" sz="2800" dirty="0">
                <a:latin typeface="Gill Sans MT" charset="0"/>
                <a:ea typeface="Gill Sans MT" charset="0"/>
                <a:cs typeface="Gill Sans MT" charset="0"/>
              </a:rPr>
              <a:t> MongoDB support</a:t>
            </a:r>
          </a:p>
          <a:p>
            <a:pPr marL="457200" indent="-457200">
              <a:spcAft>
                <a:spcPts val="0"/>
              </a:spcAft>
              <a:buFont typeface="Arial" charset="0"/>
              <a:buChar char="•"/>
            </a:pPr>
            <a:r>
              <a:rPr lang="en-US" sz="2800" dirty="0">
                <a:latin typeface="Gill Sans MT" charset="0"/>
                <a:ea typeface="Gill Sans MT" charset="0"/>
                <a:cs typeface="Gill Sans MT" charset="0"/>
              </a:rPr>
              <a:t>Flask-Oauth </a:t>
            </a:r>
            <a:r>
              <a:rPr lang="mr-IN" sz="2800" dirty="0">
                <a:latin typeface="Gill Sans MT" charset="0"/>
                <a:ea typeface="Gill Sans MT" charset="0"/>
                <a:cs typeface="Gill Sans MT" charset="0"/>
              </a:rPr>
              <a:t>–</a:t>
            </a:r>
            <a:r>
              <a:rPr lang="en-US" sz="2800" dirty="0">
                <a:latin typeface="Gill Sans MT" charset="0"/>
                <a:ea typeface="Gill Sans MT" charset="0"/>
                <a:cs typeface="Gill Sans MT" charset="0"/>
              </a:rPr>
              <a:t> common login support</a:t>
            </a:r>
          </a:p>
          <a:p>
            <a:pPr marL="457200" indent="-457200">
              <a:spcAft>
                <a:spcPts val="0"/>
              </a:spcAft>
              <a:buFont typeface="Arial" charset="0"/>
              <a:buChar char="•"/>
            </a:pPr>
            <a:r>
              <a:rPr lang="en-US" sz="2800" dirty="0">
                <a:latin typeface="Gill Sans MT" charset="0"/>
                <a:ea typeface="Gill Sans MT" charset="0"/>
                <a:cs typeface="Gill Sans MT" charset="0"/>
              </a:rPr>
              <a:t>Flask-Principal </a:t>
            </a:r>
            <a:r>
              <a:rPr lang="mr-IN" sz="2800" dirty="0">
                <a:latin typeface="Gill Sans MT" charset="0"/>
                <a:ea typeface="Gill Sans MT" charset="0"/>
                <a:cs typeface="Gill Sans MT" charset="0"/>
              </a:rPr>
              <a:t>–</a:t>
            </a:r>
            <a:r>
              <a:rPr lang="en-US" sz="2800" dirty="0">
                <a:latin typeface="Gill Sans MT" charset="0"/>
                <a:ea typeface="Gill Sans MT" charset="0"/>
                <a:cs typeface="Gill Sans MT" charset="0"/>
              </a:rPr>
              <a:t> user authentication management</a:t>
            </a:r>
          </a:p>
          <a:p>
            <a:pPr marL="457200" indent="-457200">
              <a:spcAft>
                <a:spcPts val="0"/>
              </a:spcAft>
              <a:buFont typeface="Arial" charset="0"/>
              <a:buChar char="•"/>
            </a:pPr>
            <a:r>
              <a:rPr lang="en-US" sz="2800" dirty="0">
                <a:latin typeface="Gill Sans MT" charset="0"/>
                <a:ea typeface="Gill Sans MT" charset="0"/>
                <a:cs typeface="Gill Sans MT" charset="0"/>
              </a:rPr>
              <a:t>Flask-SQLAlchemy </a:t>
            </a:r>
            <a:r>
              <a:rPr lang="mr-IN" sz="2800" dirty="0">
                <a:latin typeface="Gill Sans MT" charset="0"/>
                <a:ea typeface="Gill Sans MT" charset="0"/>
                <a:cs typeface="Gill Sans MT" charset="0"/>
              </a:rPr>
              <a:t>–</a:t>
            </a:r>
            <a:r>
              <a:rPr lang="en-US" sz="2800" dirty="0">
                <a:latin typeface="Gill Sans MT" charset="0"/>
                <a:ea typeface="Gill Sans MT" charset="0"/>
                <a:cs typeface="Gill Sans MT" charset="0"/>
              </a:rPr>
              <a:t> support SQLAlchemy</a:t>
            </a:r>
          </a:p>
          <a:p>
            <a:pPr marL="457200" indent="-457200">
              <a:spcAft>
                <a:spcPts val="0"/>
              </a:spcAft>
              <a:buFont typeface="Arial" charset="0"/>
              <a:buChar char="•"/>
            </a:pPr>
            <a:r>
              <a:rPr lang="en-US" sz="2800" dirty="0">
                <a:latin typeface="Gill Sans MT" charset="0"/>
                <a:ea typeface="Gill Sans MT" charset="0"/>
                <a:cs typeface="Gill Sans MT" charset="0"/>
              </a:rPr>
              <a:t>Flask-Uploads </a:t>
            </a:r>
            <a:r>
              <a:rPr lang="mr-IN" sz="2800" dirty="0">
                <a:latin typeface="Gill Sans MT" charset="0"/>
                <a:ea typeface="Gill Sans MT" charset="0"/>
                <a:cs typeface="Gill Sans MT" charset="0"/>
              </a:rPr>
              <a:t>–</a:t>
            </a:r>
            <a:r>
              <a:rPr lang="en-US" sz="2800" dirty="0">
                <a:latin typeface="Gill Sans MT" charset="0"/>
                <a:ea typeface="Gill Sans MT" charset="0"/>
                <a:cs typeface="Gill Sans MT" charset="0"/>
              </a:rPr>
              <a:t> upload and serve files</a:t>
            </a:r>
          </a:p>
          <a:p>
            <a:pPr marL="457200" indent="-457200">
              <a:spcAft>
                <a:spcPts val="0"/>
              </a:spcAft>
              <a:buFont typeface="Arial" charset="0"/>
              <a:buChar char="•"/>
            </a:pPr>
            <a:r>
              <a:rPr lang="en-US" sz="2800" dirty="0">
                <a:latin typeface="Gill Sans MT" charset="0"/>
                <a:ea typeface="Gill Sans MT" charset="0"/>
                <a:cs typeface="Gill Sans MT" charset="0"/>
              </a:rPr>
              <a:t>Flask-User </a:t>
            </a:r>
            <a:r>
              <a:rPr lang="mr-IN" sz="2800" dirty="0">
                <a:latin typeface="Gill Sans MT" charset="0"/>
                <a:ea typeface="Gill Sans MT" charset="0"/>
                <a:cs typeface="Gill Sans MT" charset="0"/>
              </a:rPr>
              <a:t>–</a:t>
            </a:r>
            <a:r>
              <a:rPr lang="en-US" sz="2800" dirty="0">
                <a:latin typeface="Gill Sans MT" charset="0"/>
                <a:ea typeface="Gill Sans MT" charset="0"/>
                <a:cs typeface="Gill Sans MT" charset="0"/>
              </a:rPr>
              <a:t> User account management</a:t>
            </a:r>
          </a:p>
          <a:p>
            <a:pPr>
              <a:spcAft>
                <a:spcPts val="0"/>
              </a:spcAft>
            </a:pPr>
            <a:endParaRPr lang="en-US" sz="2800" dirty="0">
              <a:latin typeface="Gill Sans MT" charset="0"/>
              <a:ea typeface="Gill Sans MT" charset="0"/>
              <a:cs typeface="Gill Sans MT" charset="0"/>
            </a:endParaRPr>
          </a:p>
          <a:p>
            <a:pPr>
              <a:spcAft>
                <a:spcPts val="0"/>
              </a:spcAft>
            </a:pPr>
            <a:r>
              <a:rPr lang="en-US" sz="2800" dirty="0">
                <a:latin typeface="Gill Sans MT" charset="0"/>
                <a:ea typeface="Gill Sans MT" charset="0"/>
                <a:cs typeface="Gill Sans MT" charset="0"/>
              </a:rPr>
              <a:t>See : http://flask.pocoo.org/extensions/</a:t>
            </a:r>
          </a:p>
          <a:p>
            <a:pPr lvl="1"/>
            <a:endParaRPr lang="en-US" sz="2600" dirty="0">
              <a:latin typeface="Gill Sans MT" charset="0"/>
              <a:ea typeface="Gill Sans MT" charset="0"/>
              <a:cs typeface="Gill Sans MT" charset="0"/>
            </a:endParaRPr>
          </a:p>
          <a:p>
            <a:pPr lvl="1"/>
            <a:endParaRPr lang="en-US" sz="2600" dirty="0">
              <a:latin typeface="Gill Sans MT" charset="0"/>
              <a:ea typeface="Gill Sans MT" charset="0"/>
              <a:cs typeface="Gill Sans MT" charset="0"/>
            </a:endParaRPr>
          </a:p>
          <a:p>
            <a:r>
              <a:rPr lang="en-US" sz="2800" dirty="0">
                <a:latin typeface="Gill Sans MT" charset="0"/>
                <a:ea typeface="Gill Sans MT" charset="0"/>
                <a:cs typeface="Gill Sans MT" charset="0"/>
              </a:rPr>
              <a:t>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744525"/>
          </a:xfrm>
        </p:spPr>
        <p:txBody>
          <a:bodyPr/>
          <a:lstStyle/>
          <a:p>
            <a:r>
              <a:rPr lang="en-US" dirty="0">
                <a:latin typeface="Gill Sans MT" charset="0"/>
                <a:ea typeface="Gill Sans MT" charset="0"/>
                <a:cs typeface="Gill Sans MT" charset="0"/>
              </a:rPr>
              <a:t>Learning more about Flask Extensions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218362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27013" y="1110662"/>
            <a:ext cx="8682404" cy="4511810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sz="2800" dirty="0">
                <a:latin typeface="Gill Sans MT" charset="0"/>
                <a:ea typeface="Gill Sans MT" charset="0"/>
                <a:cs typeface="Gill Sans MT" charset="0"/>
              </a:rPr>
              <a:t>Flask resources</a:t>
            </a:r>
          </a:p>
          <a:p>
            <a:pPr marL="342900" indent="-342900">
              <a:spcAft>
                <a:spcPts val="0"/>
              </a:spcAft>
              <a:buFont typeface="Arial" charset="0"/>
              <a:buChar char="•"/>
            </a:pPr>
            <a:r>
              <a:rPr lang="en-US" sz="2000" dirty="0">
                <a:latin typeface="Gill Sans MT" charset="0"/>
                <a:ea typeface="Gill Sans MT" charset="0"/>
                <a:cs typeface="Gill Sans MT" charset="0"/>
                <a:hlinkClick r:id="rId3"/>
              </a:rPr>
              <a:t>http://flask.pocoo.org/</a:t>
            </a:r>
            <a:endParaRPr lang="en-US" sz="2000" dirty="0">
              <a:latin typeface="Gill Sans MT" charset="0"/>
              <a:ea typeface="Gill Sans MT" charset="0"/>
              <a:cs typeface="Gill Sans MT" charset="0"/>
            </a:endParaRPr>
          </a:p>
          <a:p>
            <a:pPr marL="342900" indent="-342900">
              <a:spcAft>
                <a:spcPts val="0"/>
              </a:spcAft>
              <a:buFont typeface="Arial" charset="0"/>
              <a:buChar char="•"/>
            </a:pPr>
            <a:r>
              <a:rPr lang="en-US" sz="2000" dirty="0">
                <a:latin typeface="Gill Sans MT" charset="0"/>
                <a:ea typeface="Gill Sans MT" charset="0"/>
                <a:cs typeface="Gill Sans MT" charset="0"/>
                <a:hlinkClick r:id="rId4"/>
              </a:rPr>
              <a:t>http://flask.pocoo.org/docs/0.12/tutorial/introduction/</a:t>
            </a:r>
            <a:r>
              <a:rPr lang="en-US" sz="2000" dirty="0">
                <a:latin typeface="Gill Sans MT" charset="0"/>
                <a:ea typeface="Gill Sans MT" charset="0"/>
                <a:cs typeface="Gill Sans MT" charset="0"/>
              </a:rPr>
              <a:t> </a:t>
            </a:r>
          </a:p>
          <a:p>
            <a:pPr marL="342900" indent="-342900">
              <a:spcAft>
                <a:spcPts val="0"/>
              </a:spcAft>
              <a:buFont typeface="Arial" charset="0"/>
              <a:buChar char="•"/>
            </a:pPr>
            <a:r>
              <a:rPr lang="en-US" sz="2000" dirty="0">
                <a:latin typeface="Gill Sans MT" charset="0"/>
                <a:ea typeface="Gill Sans MT" charset="0"/>
                <a:cs typeface="Gill Sans MT" charset="0"/>
                <a:hlinkClick r:id="rId5"/>
              </a:rPr>
              <a:t>https://blog.miguelgrinberg.com/post/the-flask-mega-tutorial-part-i-hello-world</a:t>
            </a:r>
            <a:endParaRPr lang="en-US" sz="2000" dirty="0">
              <a:latin typeface="Gill Sans MT" charset="0"/>
              <a:ea typeface="Gill Sans MT" charset="0"/>
              <a:cs typeface="Gill Sans MT" charset="0"/>
            </a:endParaRPr>
          </a:p>
          <a:p>
            <a:pPr>
              <a:spcAft>
                <a:spcPts val="0"/>
              </a:spcAft>
            </a:pPr>
            <a:endParaRPr lang="en-US" sz="2800" dirty="0">
              <a:latin typeface="Gill Sans MT" charset="0"/>
              <a:ea typeface="Gill Sans MT" charset="0"/>
              <a:cs typeface="Gill Sans MT" charset="0"/>
            </a:endParaRPr>
          </a:p>
          <a:p>
            <a:pPr>
              <a:spcAft>
                <a:spcPts val="0"/>
              </a:spcAft>
            </a:pPr>
            <a:r>
              <a:rPr lang="en-US" sz="2800" dirty="0">
                <a:latin typeface="Gill Sans MT" charset="0"/>
                <a:ea typeface="Gill Sans MT" charset="0"/>
                <a:cs typeface="Gill Sans MT" charset="0"/>
              </a:rPr>
              <a:t>Python and SQLite</a:t>
            </a:r>
          </a:p>
          <a:p>
            <a:pPr marL="342900" indent="-342900">
              <a:spcAft>
                <a:spcPts val="0"/>
              </a:spcAft>
              <a:buFont typeface="Arial" charset="0"/>
              <a:buChar char="•"/>
            </a:pPr>
            <a:r>
              <a:rPr lang="en-US" sz="2000" dirty="0">
                <a:latin typeface="Gill Sans MT" charset="0"/>
                <a:ea typeface="Gill Sans MT" charset="0"/>
                <a:cs typeface="Gill Sans MT" charset="0"/>
                <a:hlinkClick r:id="rId6"/>
              </a:rPr>
              <a:t>http://sebastianraschka.com/Articles/2014_sqlite_in_python_tutorial.html</a:t>
            </a:r>
            <a:endParaRPr lang="en-US" sz="2000" dirty="0">
              <a:latin typeface="Gill Sans MT" charset="0"/>
              <a:ea typeface="Gill Sans MT" charset="0"/>
              <a:cs typeface="Gill Sans MT" charset="0"/>
            </a:endParaRPr>
          </a:p>
          <a:p>
            <a:pPr>
              <a:spcAft>
                <a:spcPts val="0"/>
              </a:spcAft>
            </a:pPr>
            <a:endParaRPr lang="en-US" sz="2000" dirty="0">
              <a:latin typeface="Gill Sans MT" charset="0"/>
              <a:ea typeface="Gill Sans MT" charset="0"/>
              <a:cs typeface="Gill Sans MT" charset="0"/>
            </a:endParaRPr>
          </a:p>
          <a:p>
            <a:pPr>
              <a:spcAft>
                <a:spcPts val="0"/>
              </a:spcAft>
            </a:pPr>
            <a:r>
              <a:rPr lang="en-US" sz="2800" dirty="0">
                <a:latin typeface="Gill Sans MT" charset="0"/>
                <a:ea typeface="Gill Sans MT" charset="0"/>
                <a:cs typeface="Gill Sans MT" charset="0"/>
              </a:rPr>
              <a:t>Python and Databases</a:t>
            </a:r>
          </a:p>
          <a:p>
            <a:pPr marL="457200" indent="-457200">
              <a:spcAft>
                <a:spcPts val="0"/>
              </a:spcAft>
              <a:buFont typeface="Arial" charset="0"/>
              <a:buChar char="•"/>
            </a:pPr>
            <a:r>
              <a:rPr lang="en-US" sz="2000" dirty="0">
                <a:latin typeface="Gill Sans MT" charset="0"/>
                <a:ea typeface="Gill Sans MT" charset="0"/>
                <a:cs typeface="Gill Sans MT" charset="0"/>
                <a:hlinkClick r:id="rId7"/>
              </a:rPr>
              <a:t>http://www.sqlalchemy.org/</a:t>
            </a:r>
            <a:endParaRPr lang="en-US" sz="2400" dirty="0">
              <a:latin typeface="Gill Sans MT" charset="0"/>
              <a:ea typeface="Gill Sans MT" charset="0"/>
              <a:cs typeface="Gill Sans MT" charset="0"/>
            </a:endParaRPr>
          </a:p>
          <a:p>
            <a:pPr marL="342900" indent="-342900">
              <a:spcAft>
                <a:spcPts val="0"/>
              </a:spcAft>
              <a:buFont typeface="Arial" charset="0"/>
              <a:buChar char="•"/>
            </a:pPr>
            <a:endParaRPr lang="en-US" sz="2000" dirty="0">
              <a:latin typeface="Gill Sans MT" charset="0"/>
              <a:ea typeface="Gill Sans MT" charset="0"/>
              <a:cs typeface="Gill Sans MT" charset="0"/>
            </a:endParaRPr>
          </a:p>
          <a:p>
            <a:pPr marL="342900" indent="-342900">
              <a:spcAft>
                <a:spcPts val="0"/>
              </a:spcAft>
              <a:buFont typeface="Arial" charset="0"/>
              <a:buChar char="•"/>
            </a:pPr>
            <a:endParaRPr lang="en-US" sz="2000" dirty="0">
              <a:latin typeface="Gill Sans MT" charset="0"/>
              <a:ea typeface="Gill Sans MT" charset="0"/>
              <a:cs typeface="Gill Sans MT" charset="0"/>
            </a:endParaRPr>
          </a:p>
          <a:p>
            <a:pPr>
              <a:spcAft>
                <a:spcPts val="0"/>
              </a:spcAft>
            </a:pPr>
            <a:endParaRPr lang="en-US" sz="2000" dirty="0">
              <a:latin typeface="Gill Sans MT" charset="0"/>
              <a:ea typeface="Gill Sans MT" charset="0"/>
              <a:cs typeface="Gill Sans MT" charset="0"/>
            </a:endParaRPr>
          </a:p>
          <a:p>
            <a:pPr>
              <a:spcAft>
                <a:spcPts val="0"/>
              </a:spcAft>
            </a:pPr>
            <a:endParaRPr lang="en-US" sz="2000" dirty="0">
              <a:latin typeface="Gill Sans MT" charset="0"/>
              <a:ea typeface="Gill Sans MT" charset="0"/>
              <a:cs typeface="Gill Sans MT" charset="0"/>
            </a:endParaRPr>
          </a:p>
          <a:p>
            <a:pPr>
              <a:spcAft>
                <a:spcPts val="0"/>
              </a:spcAft>
            </a:pPr>
            <a:endParaRPr lang="en-US" sz="2000" dirty="0">
              <a:latin typeface="Gill Sans MT" charset="0"/>
              <a:ea typeface="Gill Sans MT" charset="0"/>
              <a:cs typeface="Gill Sans MT" charset="0"/>
            </a:endParaRPr>
          </a:p>
          <a:p>
            <a:pPr lvl="1"/>
            <a:endParaRPr lang="en-US" sz="2600" dirty="0">
              <a:latin typeface="Gill Sans MT" charset="0"/>
              <a:ea typeface="Gill Sans MT" charset="0"/>
              <a:cs typeface="Gill Sans MT" charset="0"/>
            </a:endParaRPr>
          </a:p>
          <a:p>
            <a:pPr lvl="1"/>
            <a:endParaRPr lang="en-US" sz="2600" dirty="0">
              <a:latin typeface="Gill Sans MT" charset="0"/>
              <a:ea typeface="Gill Sans MT" charset="0"/>
              <a:cs typeface="Gill Sans MT" charset="0"/>
            </a:endParaRPr>
          </a:p>
          <a:p>
            <a:pPr lvl="1"/>
            <a:endParaRPr lang="en-US" sz="2600" dirty="0">
              <a:latin typeface="Gill Sans MT" charset="0"/>
              <a:ea typeface="Gill Sans MT" charset="0"/>
              <a:cs typeface="Gill Sans MT" charset="0"/>
            </a:endParaRPr>
          </a:p>
          <a:p>
            <a:r>
              <a:rPr lang="en-US" sz="2800" dirty="0">
                <a:latin typeface="Gill Sans MT" charset="0"/>
                <a:ea typeface="Gill Sans MT" charset="0"/>
                <a:cs typeface="Gill Sans MT" charset="0"/>
              </a:rPr>
              <a:t>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836024"/>
          </a:xfrm>
        </p:spPr>
        <p:txBody>
          <a:bodyPr/>
          <a:lstStyle/>
          <a:p>
            <a:r>
              <a:rPr lang="en-US" dirty="0">
                <a:latin typeface="Gill Sans MT" charset="0"/>
                <a:ea typeface="Gill Sans MT" charset="0"/>
                <a:cs typeface="Gill Sans MT" charset="0"/>
              </a:rPr>
              <a:t>Learning more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739581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Gill Sans MT"/>
                <a:cs typeface="Gill Sans MT"/>
              </a:rPr>
              <a:t>Questions?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49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8145" y="1613311"/>
            <a:ext cx="4520539" cy="3417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5744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Oversimplified Web Overview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958015" y="5528696"/>
            <a:ext cx="40799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http://testpad.asna.com/tutorials/Images/DataServerWebServer.gif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0950" y="1530350"/>
            <a:ext cx="6642100" cy="3797300"/>
          </a:xfrm>
          <a:prstGeom prst="rect">
            <a:avLst/>
          </a:prstGeom>
        </p:spPr>
      </p:pic>
      <p:sp>
        <p:nvSpPr>
          <p:cNvPr id="11" name="Rounded Rectangular Callout 10"/>
          <p:cNvSpPr/>
          <p:nvPr/>
        </p:nvSpPr>
        <p:spPr>
          <a:xfrm>
            <a:off x="4777560" y="1430751"/>
            <a:ext cx="1664062" cy="283749"/>
          </a:xfrm>
          <a:prstGeom prst="wedgeRoundRectCallout">
            <a:avLst>
              <a:gd name="adj1" fmla="val -57087"/>
              <a:gd name="adj2" fmla="val 25932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Web Browser</a:t>
            </a:r>
          </a:p>
        </p:txBody>
      </p:sp>
    </p:spTree>
    <p:extLst>
      <p:ext uri="{BB962C8B-B14F-4D97-AF65-F5344CB8AC3E}">
        <p14:creationId xmlns:p14="http://schemas.microsoft.com/office/powerpoint/2010/main" val="16942691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00491" y="1143318"/>
            <a:ext cx="8682404" cy="4511810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sz="2800" dirty="0">
                <a:latin typeface="Gill Sans MT" charset="0"/>
                <a:ea typeface="Gill Sans MT" charset="0"/>
                <a:cs typeface="Gill Sans MT" charset="0"/>
              </a:rPr>
              <a:t>Many HTML pages have static content</a:t>
            </a:r>
          </a:p>
          <a:p>
            <a:pPr lvl="1">
              <a:spcAft>
                <a:spcPts val="0"/>
              </a:spcAft>
            </a:pPr>
            <a:r>
              <a:rPr lang="en-US" sz="2400" dirty="0">
                <a:latin typeface="Gill Sans MT" charset="0"/>
                <a:ea typeface="Gill Sans MT" charset="0"/>
                <a:cs typeface="Gill Sans MT" charset="0"/>
              </a:rPr>
              <a:t>hello.html</a:t>
            </a:r>
          </a:p>
          <a:p>
            <a:pPr lvl="1"/>
            <a:r>
              <a:rPr lang="en-US" sz="2400" dirty="0">
                <a:latin typeface="Gill Sans MT" charset="0"/>
                <a:ea typeface="Gill Sans MT" charset="0"/>
                <a:cs typeface="Gill Sans MT" charset="0"/>
              </a:rPr>
              <a:t>Kitten videos</a:t>
            </a:r>
          </a:p>
          <a:p>
            <a:pPr>
              <a:spcAft>
                <a:spcPts val="600"/>
              </a:spcAft>
            </a:pPr>
            <a:r>
              <a:rPr lang="en-US" sz="2600" dirty="0">
                <a:latin typeface="Gill Sans MT" charset="0"/>
                <a:ea typeface="Gill Sans MT" charset="0"/>
                <a:cs typeface="Gill Sans MT" charset="0"/>
              </a:rPr>
              <a:t>Other pages generate HTML dynamically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ill Sans MT" charset="0"/>
                <a:ea typeface="Gill Sans MT" charset="0"/>
                <a:cs typeface="Gill Sans MT" charset="0"/>
              </a:rPr>
              <a:t>Static and Dynamic 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7731" y="3174493"/>
            <a:ext cx="4088493" cy="23373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24990" y="2988976"/>
            <a:ext cx="5274128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>
                <a:latin typeface="Gill Sans MT" charset="0"/>
                <a:ea typeface="Gill Sans MT" charset="0"/>
                <a:cs typeface="Gill Sans MT" charset="0"/>
              </a:rPr>
              <a:t>Display the latest messages from a blog</a:t>
            </a:r>
          </a:p>
          <a:p>
            <a:pPr>
              <a:spcAft>
                <a:spcPts val="600"/>
              </a:spcAft>
            </a:pPr>
            <a:r>
              <a:rPr lang="en-US" sz="2400" dirty="0">
                <a:latin typeface="Gill Sans MT" charset="0"/>
                <a:ea typeface="Gill Sans MT" charset="0"/>
                <a:cs typeface="Gill Sans MT" charset="0"/>
              </a:rPr>
              <a:t>Display the latest Tweets</a:t>
            </a:r>
          </a:p>
          <a:p>
            <a:pPr>
              <a:spcAft>
                <a:spcPts val="600"/>
              </a:spcAft>
            </a:pPr>
            <a:r>
              <a:rPr lang="en-US" sz="2400" dirty="0">
                <a:latin typeface="Gill Sans MT" charset="0"/>
                <a:ea typeface="Gill Sans MT" charset="0"/>
                <a:cs typeface="Gill Sans MT" charset="0"/>
              </a:rPr>
              <a:t>Display information from a database</a:t>
            </a:r>
          </a:p>
        </p:txBody>
      </p:sp>
      <p:sp>
        <p:nvSpPr>
          <p:cNvPr id="7" name="Rounded Rectangular Callout 6"/>
          <p:cNvSpPr/>
          <p:nvPr/>
        </p:nvSpPr>
        <p:spPr>
          <a:xfrm>
            <a:off x="1477736" y="5208168"/>
            <a:ext cx="3796393" cy="964566"/>
          </a:xfrm>
          <a:prstGeom prst="wedgeRoundRectCallout">
            <a:avLst>
              <a:gd name="adj1" fmla="val 83103"/>
              <a:gd name="adj2" fmla="val -36517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The Web Server may generate the HTML dynamically using information retrieved from a database or other source</a:t>
            </a:r>
          </a:p>
        </p:txBody>
      </p:sp>
    </p:spTree>
    <p:extLst>
      <p:ext uri="{BB962C8B-B14F-4D97-AF65-F5344CB8AC3E}">
        <p14:creationId xmlns:p14="http://schemas.microsoft.com/office/powerpoint/2010/main" val="5670832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Oversimplified Web Overview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667305" y="6014273"/>
            <a:ext cx="40799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http://testpad.asna.com/tutorials/Images/DataServerWebServer.gif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0950" y="1530350"/>
            <a:ext cx="5721350" cy="3270906"/>
          </a:xfrm>
          <a:prstGeom prst="rect">
            <a:avLst/>
          </a:prstGeom>
        </p:spPr>
      </p:pic>
      <p:sp>
        <p:nvSpPr>
          <p:cNvPr id="6" name="Rounded Rectangular Callout 5"/>
          <p:cNvSpPr/>
          <p:nvPr/>
        </p:nvSpPr>
        <p:spPr>
          <a:xfrm>
            <a:off x="4706562" y="1154484"/>
            <a:ext cx="2662831" cy="375866"/>
          </a:xfrm>
          <a:prstGeom prst="wedgeRoundRectCallout">
            <a:avLst>
              <a:gd name="adj1" fmla="val -58927"/>
              <a:gd name="adj2" fmla="val 58514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1. GET hello.html</a:t>
            </a:r>
          </a:p>
        </p:txBody>
      </p:sp>
      <p:sp>
        <p:nvSpPr>
          <p:cNvPr id="7" name="Rounded Rectangular Callout 6"/>
          <p:cNvSpPr/>
          <p:nvPr/>
        </p:nvSpPr>
        <p:spPr>
          <a:xfrm>
            <a:off x="475982" y="4170152"/>
            <a:ext cx="2306324" cy="375866"/>
          </a:xfrm>
          <a:prstGeom prst="wedgeRoundRectCallout">
            <a:avLst>
              <a:gd name="adj1" fmla="val 62139"/>
              <a:gd name="adj2" fmla="val -45748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2. Retrieve hello.html</a:t>
            </a:r>
          </a:p>
        </p:txBody>
      </p:sp>
      <p:sp>
        <p:nvSpPr>
          <p:cNvPr id="10" name="Rounded Rectangular Callout 9"/>
          <p:cNvSpPr/>
          <p:nvPr/>
        </p:nvSpPr>
        <p:spPr>
          <a:xfrm>
            <a:off x="6171563" y="2413792"/>
            <a:ext cx="2306324" cy="375866"/>
          </a:xfrm>
          <a:prstGeom prst="wedgeRoundRectCallout">
            <a:avLst>
              <a:gd name="adj1" fmla="val -57157"/>
              <a:gd name="adj2" fmla="val -10994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3. Return the HTML</a:t>
            </a:r>
          </a:p>
        </p:txBody>
      </p:sp>
      <p:sp>
        <p:nvSpPr>
          <p:cNvPr id="11" name="Rounded Rectangular Callout 10"/>
          <p:cNvSpPr/>
          <p:nvPr/>
        </p:nvSpPr>
        <p:spPr>
          <a:xfrm>
            <a:off x="4706562" y="1671879"/>
            <a:ext cx="2662831" cy="375866"/>
          </a:xfrm>
          <a:prstGeom prst="wedgeRoundRectCallout">
            <a:avLst>
              <a:gd name="adj1" fmla="val -58927"/>
              <a:gd name="adj2" fmla="val 58514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4. Render the HTML</a:t>
            </a:r>
          </a:p>
        </p:txBody>
      </p:sp>
      <p:sp>
        <p:nvSpPr>
          <p:cNvPr id="2" name="Rectangle 1"/>
          <p:cNvSpPr/>
          <p:nvPr/>
        </p:nvSpPr>
        <p:spPr>
          <a:xfrm>
            <a:off x="398457" y="4642253"/>
            <a:ext cx="4572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</a:rPr>
              <a:t>&lt;!DOCTYPE html&gt;</a:t>
            </a:r>
          </a:p>
          <a:p>
            <a:r>
              <a:rPr lang="en-US" sz="1600" dirty="0">
                <a:solidFill>
                  <a:schemeClr val="accent1"/>
                </a:solidFill>
              </a:rPr>
              <a:t>&lt;html&gt; </a:t>
            </a:r>
          </a:p>
          <a:p>
            <a:r>
              <a:rPr lang="en-US" sz="1600" dirty="0">
                <a:solidFill>
                  <a:schemeClr val="accent1"/>
                </a:solidFill>
              </a:rPr>
              <a:t>        &lt;body&gt; </a:t>
            </a:r>
          </a:p>
          <a:p>
            <a:r>
              <a:rPr lang="en-US" sz="1600" dirty="0">
                <a:solidFill>
                  <a:schemeClr val="accent1"/>
                </a:solidFill>
              </a:rPr>
              <a:t>                &lt;h1&gt;Hello World!&lt;/h1&gt; </a:t>
            </a:r>
          </a:p>
          <a:p>
            <a:r>
              <a:rPr lang="en-US" sz="1600" dirty="0">
                <a:solidFill>
                  <a:schemeClr val="accent1"/>
                </a:solidFill>
              </a:rPr>
              <a:t>        &lt;/body&gt; </a:t>
            </a:r>
          </a:p>
          <a:p>
            <a:r>
              <a:rPr lang="en-US" sz="1600" dirty="0">
                <a:solidFill>
                  <a:schemeClr val="accent1"/>
                </a:solidFill>
              </a:rPr>
              <a:t>&lt;/html&gt;</a:t>
            </a:r>
          </a:p>
        </p:txBody>
      </p:sp>
      <p:sp>
        <p:nvSpPr>
          <p:cNvPr id="12" name="Rounded Rectangular Callout 11"/>
          <p:cNvSpPr/>
          <p:nvPr/>
        </p:nvSpPr>
        <p:spPr>
          <a:xfrm>
            <a:off x="5449793" y="4843965"/>
            <a:ext cx="3028094" cy="375866"/>
          </a:xfrm>
          <a:prstGeom prst="wedgeRoundRectCallout">
            <a:avLst>
              <a:gd name="adj1" fmla="val -28133"/>
              <a:gd name="adj2" fmla="val -119601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Not needed in this example</a:t>
            </a:r>
            <a:r>
              <a:rPr lang="mr-IN" dirty="0">
                <a:solidFill>
                  <a:schemeClr val="bg1"/>
                </a:solidFill>
              </a:rPr>
              <a:t>…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583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632" y="1483265"/>
            <a:ext cx="5721350" cy="3270906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Web Pages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667305" y="6014273"/>
            <a:ext cx="40799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http://testpad.asna.com/tutorials/Images/DataServerWebServer.gif</a:t>
            </a:r>
          </a:p>
        </p:txBody>
      </p:sp>
      <p:sp>
        <p:nvSpPr>
          <p:cNvPr id="6" name="Rounded Rectangular Callout 5"/>
          <p:cNvSpPr/>
          <p:nvPr/>
        </p:nvSpPr>
        <p:spPr>
          <a:xfrm>
            <a:off x="431632" y="1031175"/>
            <a:ext cx="2662831" cy="375866"/>
          </a:xfrm>
          <a:prstGeom prst="wedgeRoundRectCallout">
            <a:avLst>
              <a:gd name="adj1" fmla="val 35506"/>
              <a:gd name="adj2" fmla="val 110645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1. GET All Students</a:t>
            </a:r>
          </a:p>
        </p:txBody>
      </p:sp>
      <p:sp>
        <p:nvSpPr>
          <p:cNvPr id="7" name="Rounded Rectangular Callout 6"/>
          <p:cNvSpPr/>
          <p:nvPr/>
        </p:nvSpPr>
        <p:spPr>
          <a:xfrm>
            <a:off x="3292307" y="4903346"/>
            <a:ext cx="2639842" cy="375866"/>
          </a:xfrm>
          <a:prstGeom prst="wedgeRoundRectCallout">
            <a:avLst>
              <a:gd name="adj1" fmla="val -4146"/>
              <a:gd name="adj2" fmla="val -236895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3. Get student data</a:t>
            </a:r>
          </a:p>
        </p:txBody>
      </p:sp>
      <p:sp>
        <p:nvSpPr>
          <p:cNvPr id="10" name="Rounded Rectangular Callout 9"/>
          <p:cNvSpPr/>
          <p:nvPr/>
        </p:nvSpPr>
        <p:spPr>
          <a:xfrm>
            <a:off x="2004869" y="5535699"/>
            <a:ext cx="3097809" cy="375866"/>
          </a:xfrm>
          <a:prstGeom prst="wedgeRoundRectCallout">
            <a:avLst>
              <a:gd name="adj1" fmla="val -34561"/>
              <a:gd name="adj2" fmla="val -295541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2. Create HTML dynamically</a:t>
            </a:r>
          </a:p>
        </p:txBody>
      </p:sp>
      <p:sp>
        <p:nvSpPr>
          <p:cNvPr id="2" name="Rectangle 1"/>
          <p:cNvSpPr/>
          <p:nvPr/>
        </p:nvSpPr>
        <p:spPr>
          <a:xfrm>
            <a:off x="6229350" y="2869632"/>
            <a:ext cx="4572000" cy="181588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</a:rPr>
              <a:t>&lt;!DOCTYPE html&gt;</a:t>
            </a:r>
          </a:p>
          <a:p>
            <a:r>
              <a:rPr lang="en-US" sz="1600" dirty="0">
                <a:solidFill>
                  <a:schemeClr val="accent1"/>
                </a:solidFill>
              </a:rPr>
              <a:t>&lt;html&gt; </a:t>
            </a:r>
          </a:p>
          <a:p>
            <a:r>
              <a:rPr lang="en-US" sz="1600" dirty="0">
                <a:solidFill>
                  <a:schemeClr val="accent1"/>
                </a:solidFill>
              </a:rPr>
              <a:t>        &lt;TABLE&gt; </a:t>
            </a:r>
          </a:p>
          <a:p>
            <a:r>
              <a:rPr lang="en-US" sz="1600" dirty="0">
                <a:solidFill>
                  <a:schemeClr val="accent1"/>
                </a:solidFill>
              </a:rPr>
              <a:t>                &lt;LI&gt;Brown, C&lt;/LI&gt;</a:t>
            </a:r>
          </a:p>
          <a:p>
            <a:r>
              <a:rPr lang="en-US" sz="1600" dirty="0">
                <a:solidFill>
                  <a:schemeClr val="accent1"/>
                </a:solidFill>
              </a:rPr>
              <a:t>                &lt;LI&gt;Hou, F&lt;/LI&gt; </a:t>
            </a:r>
          </a:p>
          <a:p>
            <a:r>
              <a:rPr lang="en-US" sz="1600" dirty="0">
                <a:solidFill>
                  <a:schemeClr val="accent1"/>
                </a:solidFill>
              </a:rPr>
              <a:t>        &lt;/body&gt; </a:t>
            </a:r>
          </a:p>
          <a:p>
            <a:r>
              <a:rPr lang="en-US" sz="1600" dirty="0">
                <a:solidFill>
                  <a:schemeClr val="accent1"/>
                </a:solidFill>
              </a:rPr>
              <a:t>&lt;/html&gt;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1074" y="909311"/>
            <a:ext cx="2330985" cy="1222070"/>
          </a:xfrm>
          <a:prstGeom prst="rect">
            <a:avLst/>
          </a:prstGeom>
        </p:spPr>
      </p:pic>
      <p:sp>
        <p:nvSpPr>
          <p:cNvPr id="13" name="Rounded Rectangular Callout 12"/>
          <p:cNvSpPr/>
          <p:nvPr/>
        </p:nvSpPr>
        <p:spPr>
          <a:xfrm>
            <a:off x="3899810" y="1491151"/>
            <a:ext cx="2662831" cy="375866"/>
          </a:xfrm>
          <a:prstGeom prst="wedgeRoundRectCallout">
            <a:avLst>
              <a:gd name="adj1" fmla="val -58927"/>
              <a:gd name="adj2" fmla="val 58514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5. Render HTML</a:t>
            </a:r>
          </a:p>
        </p:txBody>
      </p:sp>
      <p:sp>
        <p:nvSpPr>
          <p:cNvPr id="11" name="Rounded Rectangular Callout 10"/>
          <p:cNvSpPr/>
          <p:nvPr/>
        </p:nvSpPr>
        <p:spPr>
          <a:xfrm>
            <a:off x="4980665" y="2063517"/>
            <a:ext cx="2955021" cy="375866"/>
          </a:xfrm>
          <a:prstGeom prst="wedgeRoundRectCallout">
            <a:avLst>
              <a:gd name="adj1" fmla="val -58927"/>
              <a:gd name="adj2" fmla="val 58514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4. Return generated HTML</a:t>
            </a:r>
          </a:p>
        </p:txBody>
      </p:sp>
    </p:spTree>
    <p:extLst>
      <p:ext uri="{BB962C8B-B14F-4D97-AF65-F5344CB8AC3E}">
        <p14:creationId xmlns:p14="http://schemas.microsoft.com/office/powerpoint/2010/main" val="1326665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748" y="1417638"/>
            <a:ext cx="8160679" cy="4389096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Python, Flask, Jinja2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22515" y="5926475"/>
            <a:ext cx="77289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https://gertjanvanhethofblog.wordpress.com/2016/02/10/exploring-flask-on-raspberry-pi/</a:t>
            </a:r>
          </a:p>
        </p:txBody>
      </p:sp>
      <p:sp>
        <p:nvSpPr>
          <p:cNvPr id="7" name="Rounded Rectangular Callout 6"/>
          <p:cNvSpPr/>
          <p:nvPr/>
        </p:nvSpPr>
        <p:spPr>
          <a:xfrm>
            <a:off x="522515" y="3457063"/>
            <a:ext cx="2139043" cy="690393"/>
          </a:xfrm>
          <a:prstGeom prst="wedgeRoundRectCallout">
            <a:avLst>
              <a:gd name="adj1" fmla="val 79369"/>
              <a:gd name="adj2" fmla="val 35634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Flask serves the role of the Web Server</a:t>
            </a:r>
          </a:p>
        </p:txBody>
      </p:sp>
    </p:spTree>
    <p:extLst>
      <p:ext uri="{BB962C8B-B14F-4D97-AF65-F5344CB8AC3E}">
        <p14:creationId xmlns:p14="http://schemas.microsoft.com/office/powerpoint/2010/main" val="1555257208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Slide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ontent - No Photo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>
          <a:solidFill>
            <a:schemeClr val="tx1"/>
          </a:solidFill>
        </a:ln>
        <a:effectLst/>
      </a:spPr>
      <a:bodyPr rtlCol="0" anchor="ctr"/>
      <a:lstStyle>
        <a:defPPr algn="ctr">
          <a:defRPr sz="1400" dirty="0" smtClean="0">
            <a:solidFill>
              <a:schemeClr val="tx1"/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>
          <a:solidFill>
            <a:srgbClr val="FF0000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Content w/ Photo Background">
  <a:themeElements>
    <a:clrScheme name="Custom 5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1E406F"/>
      </a:accent1>
      <a:accent2>
        <a:srgbClr val="EEA420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Blank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Section Break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Quotes or Statement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Content with Photo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8.xml><?xml version="1.0" encoding="utf-8"?>
<a:theme xmlns:a="http://schemas.openxmlformats.org/drawingml/2006/main" name="Charts, Data and Table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9.xml><?xml version="1.0" encoding="utf-8"?>
<a:theme xmlns:a="http://schemas.openxmlformats.org/drawingml/2006/main" name="Closing Slid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Essential</Template>
  <TotalTime>171259</TotalTime>
  <Words>2227</Words>
  <Application>Microsoft Macintosh PowerPoint</Application>
  <PresentationFormat>On-screen Show (4:3)</PresentationFormat>
  <Paragraphs>414</Paragraphs>
  <Slides>49</Slides>
  <Notes>49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9</vt:i4>
      </vt:variant>
      <vt:variant>
        <vt:lpstr>Slide Titles</vt:lpstr>
      </vt:variant>
      <vt:variant>
        <vt:i4>49</vt:i4>
      </vt:variant>
    </vt:vector>
  </HeadingPairs>
  <TitlesOfParts>
    <vt:vector size="65" baseType="lpstr">
      <vt:lpstr>Arial</vt:lpstr>
      <vt:lpstr>Calibri</vt:lpstr>
      <vt:lpstr>Century Gothic</vt:lpstr>
      <vt:lpstr>Courier</vt:lpstr>
      <vt:lpstr>Courier New</vt:lpstr>
      <vt:lpstr>Gill Sans MT</vt:lpstr>
      <vt:lpstr>Times New Roman</vt:lpstr>
      <vt:lpstr>Cover Slides</vt:lpstr>
      <vt:lpstr>Content - No Photos</vt:lpstr>
      <vt:lpstr>Content w/ Photo Background</vt:lpstr>
      <vt:lpstr>Blanks</vt:lpstr>
      <vt:lpstr>Section Break</vt:lpstr>
      <vt:lpstr>Quotes or Statements</vt:lpstr>
      <vt:lpstr>Content with Photos</vt:lpstr>
      <vt:lpstr>Charts, Data and Tables</vt:lpstr>
      <vt:lpstr>Closing Slide</vt:lpstr>
      <vt:lpstr>PowerPoint Presentation</vt:lpstr>
      <vt:lpstr>Acknowledgements</vt:lpstr>
      <vt:lpstr>Today’s topics</vt:lpstr>
      <vt:lpstr>What problem are we trying to solve?</vt:lpstr>
      <vt:lpstr>Oversimplified Web Overview</vt:lpstr>
      <vt:lpstr>Static and Dynamic HTML</vt:lpstr>
      <vt:lpstr>Oversimplified Web Overview</vt:lpstr>
      <vt:lpstr>Dynamic Web Pages</vt:lpstr>
      <vt:lpstr>Python, Flask, Jinja2</vt:lpstr>
      <vt:lpstr>Hello World with Flask</vt:lpstr>
      <vt:lpstr>Installing the packages</vt:lpstr>
      <vt:lpstr>Background: Python decorators</vt:lpstr>
      <vt:lpstr>Step 1: Flask Hello World</vt:lpstr>
      <vt:lpstr>Step 2: Running the Flask Web Server</vt:lpstr>
      <vt:lpstr>Step 3: Accessing the Flask Web Server</vt:lpstr>
      <vt:lpstr>Add Goodbye page to our site</vt:lpstr>
      <vt:lpstr>Add Goodbye page to our site</vt:lpstr>
      <vt:lpstr>Making pages more interesting</vt:lpstr>
      <vt:lpstr>Flask application directory structure</vt:lpstr>
      <vt:lpstr>HTML Intro</vt:lpstr>
      <vt:lpstr>Jinja2 base.html</vt:lpstr>
      <vt:lpstr>Jinja2 templates</vt:lpstr>
      <vt:lpstr>Jinja2 templates</vt:lpstr>
      <vt:lpstr>Jinja2 templates</vt:lpstr>
      <vt:lpstr>Moving Student Data to the Web</vt:lpstr>
      <vt:lpstr>Intro to HTML Tables</vt:lpstr>
      <vt:lpstr>Displaying tables with Flask &amp; Jinja2</vt:lpstr>
      <vt:lpstr>Displaying tables with Flask &amp; Jinja2</vt:lpstr>
      <vt:lpstr>Displaying tables with Flask &amp; Jinja2</vt:lpstr>
      <vt:lpstr>Displaying tables with Flask &amp; Jinja2</vt:lpstr>
      <vt:lpstr>When things go wrong… missing rows</vt:lpstr>
      <vt:lpstr>When things go wrong… missing columns</vt:lpstr>
      <vt:lpstr>Running database queries from Python</vt:lpstr>
      <vt:lpstr>Display # completed courses by student</vt:lpstr>
      <vt:lpstr>Query to compute completed courses</vt:lpstr>
      <vt:lpstr>Generate a new template</vt:lpstr>
      <vt:lpstr>Update completed_table.py</vt:lpstr>
      <vt:lpstr>Success!  Display the results</vt:lpstr>
      <vt:lpstr>Intro to HTML Forms</vt:lpstr>
      <vt:lpstr>Populating HTML Forms with Flask</vt:lpstr>
      <vt:lpstr>To Do: </vt:lpstr>
      <vt:lpstr>Populating HTML Forms with Flask</vt:lpstr>
      <vt:lpstr>student_form.html</vt:lpstr>
      <vt:lpstr>Retrieve the student courses/grades</vt:lpstr>
      <vt:lpstr>grade_form.html</vt:lpstr>
      <vt:lpstr>Success! </vt:lpstr>
      <vt:lpstr>Learning more about Flask Extensions</vt:lpstr>
      <vt:lpstr>Learning more</vt:lpstr>
      <vt:lpstr>Questions?</vt:lpstr>
    </vt:vector>
  </TitlesOfParts>
  <Company>Stevens Institute of Technology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143 Years of Innovation</dc:title>
  <dc:creator>Laura Bubeck</dc:creator>
  <cp:lastModifiedBy>James Rowland</cp:lastModifiedBy>
  <cp:revision>2296</cp:revision>
  <cp:lastPrinted>2017-04-13T19:29:33Z</cp:lastPrinted>
  <dcterms:created xsi:type="dcterms:W3CDTF">2013-11-01T14:42:31Z</dcterms:created>
  <dcterms:modified xsi:type="dcterms:W3CDTF">2020-04-16T18:55:59Z</dcterms:modified>
</cp:coreProperties>
</file>